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72" r:id="rId5"/>
    <p:sldId id="268" r:id="rId6"/>
    <p:sldId id="269" r:id="rId7"/>
    <p:sldId id="273" r:id="rId8"/>
    <p:sldId id="275" r:id="rId9"/>
    <p:sldId id="274" r:id="rId10"/>
    <p:sldId id="279" r:id="rId11"/>
    <p:sldId id="276" r:id="rId12"/>
    <p:sldId id="277" r:id="rId13"/>
    <p:sldId id="278" r:id="rId14"/>
    <p:sldId id="280" r:id="rId15"/>
    <p:sldId id="267" r:id="rId16"/>
    <p:sldId id="282" r:id="rId17"/>
    <p:sldId id="281" r:id="rId18"/>
    <p:sldId id="283" r:id="rId19"/>
    <p:sldId id="284" r:id="rId20"/>
    <p:sldId id="285" r:id="rId21"/>
    <p:sldId id="286" r:id="rId22"/>
    <p:sldId id="287" r:id="rId23"/>
    <p:sldId id="288" r:id="rId24"/>
    <p:sldId id="289"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EEA51-AD71-4D4A-879A-0BF855E004F9}" v="9" dt="2024-10-23T21:02:30.2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8"/>
    <p:restoredTop sz="94640"/>
  </p:normalViewPr>
  <p:slideViewPr>
    <p:cSldViewPr snapToGrid="0" snapToObjects="1">
      <p:cViewPr>
        <p:scale>
          <a:sx n="98" d="100"/>
          <a:sy n="98" d="100"/>
        </p:scale>
        <p:origin x="152"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956B9-42E9-4D12-BD77-72DE957FF4F9}" type="datetimeFigureOut">
              <a:rPr lang="en-GB" smtClean="0"/>
              <a:t>23/10/2024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72A3A-54CA-4457-AAEF-D7B958A566DC}" type="slidenum">
              <a:rPr lang="en-GB" smtClean="0"/>
              <a:t>‹#›</a:t>
            </a:fld>
            <a:endParaRPr lang="en-GB"/>
          </a:p>
        </p:txBody>
      </p:sp>
    </p:spTree>
    <p:extLst>
      <p:ext uri="{BB962C8B-B14F-4D97-AF65-F5344CB8AC3E}">
        <p14:creationId xmlns:p14="http://schemas.microsoft.com/office/powerpoint/2010/main" val="3243836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99389-F119-7540-B40D-9B0821FB1327}" type="slidenum">
              <a:rPr lang="en-US" smtClean="0"/>
              <a:t>12</a:t>
            </a:fld>
            <a:endParaRPr lang="en-US"/>
          </a:p>
        </p:txBody>
      </p:sp>
    </p:spTree>
    <p:extLst>
      <p:ext uri="{BB962C8B-B14F-4D97-AF65-F5344CB8AC3E}">
        <p14:creationId xmlns:p14="http://schemas.microsoft.com/office/powerpoint/2010/main" val="3271613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2C80-BDF0-284F-983D-CDD538A222D8}"/>
              </a:ext>
            </a:extLst>
          </p:cNvPr>
          <p:cNvSpPr>
            <a:spLocks noGrp="1"/>
          </p:cNvSpPr>
          <p:nvPr>
            <p:ph type="ctrTitle"/>
          </p:nvPr>
        </p:nvSpPr>
        <p:spPr>
          <a:xfrm>
            <a:off x="380997" y="3562164"/>
            <a:ext cx="7315200" cy="1909763"/>
          </a:xfrm>
          <a:solidFill>
            <a:schemeClr val="bg2">
              <a:tint val="95000"/>
              <a:satMod val="170000"/>
              <a:alpha val="90000"/>
            </a:schemeClr>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4F870-FE55-9342-BDC8-29AEAFA73FAD}"/>
              </a:ext>
            </a:extLst>
          </p:cNvPr>
          <p:cNvSpPr>
            <a:spLocks noGrp="1"/>
          </p:cNvSpPr>
          <p:nvPr>
            <p:ph type="subTitle" idx="1"/>
          </p:nvPr>
        </p:nvSpPr>
        <p:spPr>
          <a:xfrm>
            <a:off x="380997" y="5564003"/>
            <a:ext cx="7315200" cy="623733"/>
          </a:xfrm>
          <a:solidFill>
            <a:schemeClr val="bg2">
              <a:tint val="95000"/>
              <a:satMod val="170000"/>
              <a:alpha val="90000"/>
            </a:schemeClr>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974AF92-BE70-2748-A415-4CE1E3938FA7}"/>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5" name="Footer Placeholder 4">
            <a:extLst>
              <a:ext uri="{FF2B5EF4-FFF2-40B4-BE49-F238E27FC236}">
                <a16:creationId xmlns:a16="http://schemas.microsoft.com/office/drawing/2014/main" id="{C908B84B-0FE5-0542-A778-2D3FEF174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82AF-6D65-1D46-8B12-C05259AC78EB}"/>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274153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370E-1A2B-9E43-856D-7B66FC2C9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559B4-A3EB-614E-A626-E6683AC63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DB589-8387-FD44-86D1-2BE57F4E0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A0EA4-54B1-3F4C-A484-6DD71D3492D5}"/>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6" name="Footer Placeholder 5">
            <a:extLst>
              <a:ext uri="{FF2B5EF4-FFF2-40B4-BE49-F238E27FC236}">
                <a16:creationId xmlns:a16="http://schemas.microsoft.com/office/drawing/2014/main" id="{4684372E-FAA1-864E-9EC3-08971E416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F0135-E6B6-4A4E-93C1-3C3A6CBCA01E}"/>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62110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58897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a:xfrm>
            <a:off x="5326602" y="365125"/>
            <a:ext cx="651488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a:xfrm>
            <a:off x="5326601" y="1847850"/>
            <a:ext cx="65148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2759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AA3F-D5C5-C14E-9C21-5898AA2BCFE0}"/>
              </a:ext>
            </a:extLst>
          </p:cNvPr>
          <p:cNvSpPr>
            <a:spLocks noGrp="1"/>
          </p:cNvSpPr>
          <p:nvPr>
            <p:ph type="title"/>
          </p:nvPr>
        </p:nvSpPr>
        <p:spPr>
          <a:xfrm>
            <a:off x="380997" y="3684233"/>
            <a:ext cx="7308850" cy="1854786"/>
          </a:xfrm>
          <a:solidFill>
            <a:schemeClr val="bg2">
              <a:tint val="95000"/>
              <a:satMod val="170000"/>
              <a:alpha val="90000"/>
            </a:schemeClr>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700CC-7F2A-B54A-A572-696CB8D21EBC}"/>
              </a:ext>
            </a:extLst>
          </p:cNvPr>
          <p:cNvSpPr>
            <a:spLocks noGrp="1"/>
          </p:cNvSpPr>
          <p:nvPr>
            <p:ph type="body" idx="1"/>
          </p:nvPr>
        </p:nvSpPr>
        <p:spPr>
          <a:xfrm>
            <a:off x="380997" y="5566008"/>
            <a:ext cx="7308850" cy="603974"/>
          </a:xfrm>
          <a:solidFill>
            <a:schemeClr val="bg2">
              <a:tint val="95000"/>
              <a:satMod val="170000"/>
              <a:alpha val="90000"/>
            </a:schemeClr>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20F7D-D1C2-5B45-B87F-41AA7B747070}"/>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5" name="Footer Placeholder 4">
            <a:extLst>
              <a:ext uri="{FF2B5EF4-FFF2-40B4-BE49-F238E27FC236}">
                <a16:creationId xmlns:a16="http://schemas.microsoft.com/office/drawing/2014/main" id="{870097EA-1306-054B-8E45-686E46D06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185BE-0809-8740-A8C7-367DF111DFC2}"/>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81003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8D2-D7FD-F940-A3EF-D6C63B935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7FFF4-AD64-B240-ACF8-7CF3B688823D}"/>
              </a:ext>
            </a:extLst>
          </p:cNvPr>
          <p:cNvSpPr>
            <a:spLocks noGrp="1"/>
          </p:cNvSpPr>
          <p:nvPr>
            <p:ph sz="half" idx="1"/>
          </p:nvPr>
        </p:nvSpPr>
        <p:spPr>
          <a:xfrm>
            <a:off x="2832651" y="1825625"/>
            <a:ext cx="41147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82354-96E1-054F-9DB2-40D8378572D2}"/>
              </a:ext>
            </a:extLst>
          </p:cNvPr>
          <p:cNvSpPr>
            <a:spLocks noGrp="1"/>
          </p:cNvSpPr>
          <p:nvPr>
            <p:ph sz="half" idx="2"/>
          </p:nvPr>
        </p:nvSpPr>
        <p:spPr>
          <a:xfrm>
            <a:off x="7239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473FA-61FD-284A-8F5D-0518958B04FD}"/>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6" name="Footer Placeholder 5">
            <a:extLst>
              <a:ext uri="{FF2B5EF4-FFF2-40B4-BE49-F238E27FC236}">
                <a16:creationId xmlns:a16="http://schemas.microsoft.com/office/drawing/2014/main" id="{A2BD342F-B024-4F4E-891A-AA6F96846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BE494-E529-224B-8CC9-989D4067A5DD}"/>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74739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FBDA-7C5C-0F45-BBD2-35E8D8D469F1}"/>
              </a:ext>
            </a:extLst>
          </p:cNvPr>
          <p:cNvSpPr>
            <a:spLocks noGrp="1"/>
          </p:cNvSpPr>
          <p:nvPr>
            <p:ph type="title"/>
          </p:nvPr>
        </p:nvSpPr>
        <p:spPr>
          <a:xfrm>
            <a:off x="839788" y="365125"/>
            <a:ext cx="731361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BAF3CF7-4588-AE42-AFFE-CEF4476A94B2}"/>
              </a:ext>
            </a:extLst>
          </p:cNvPr>
          <p:cNvSpPr>
            <a:spLocks noGrp="1"/>
          </p:cNvSpPr>
          <p:nvPr>
            <p:ph type="body" idx="1"/>
          </p:nvPr>
        </p:nvSpPr>
        <p:spPr>
          <a:xfrm>
            <a:off x="839788" y="1681163"/>
            <a:ext cx="4114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F5B392B-0516-7143-A7FB-9BC6C984565A}"/>
              </a:ext>
            </a:extLst>
          </p:cNvPr>
          <p:cNvSpPr>
            <a:spLocks noGrp="1"/>
          </p:cNvSpPr>
          <p:nvPr>
            <p:ph sz="half" idx="2"/>
          </p:nvPr>
        </p:nvSpPr>
        <p:spPr>
          <a:xfrm>
            <a:off x="839788" y="2505075"/>
            <a:ext cx="411480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3423B-0367-0F4D-95BE-1EB859A7DE57}"/>
              </a:ext>
            </a:extLst>
          </p:cNvPr>
          <p:cNvSpPr>
            <a:spLocks noGrp="1"/>
          </p:cNvSpPr>
          <p:nvPr>
            <p:ph type="body" sz="quarter" idx="3"/>
          </p:nvPr>
        </p:nvSpPr>
        <p:spPr>
          <a:xfrm>
            <a:off x="514847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68575-2FA5-2745-A958-997237B4D0A3}"/>
              </a:ext>
            </a:extLst>
          </p:cNvPr>
          <p:cNvSpPr>
            <a:spLocks noGrp="1"/>
          </p:cNvSpPr>
          <p:nvPr>
            <p:ph sz="quarter" idx="4"/>
          </p:nvPr>
        </p:nvSpPr>
        <p:spPr>
          <a:xfrm>
            <a:off x="514847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6308F-755B-5B48-997D-20023333493D}"/>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8" name="Footer Placeholder 7">
            <a:extLst>
              <a:ext uri="{FF2B5EF4-FFF2-40B4-BE49-F238E27FC236}">
                <a16:creationId xmlns:a16="http://schemas.microsoft.com/office/drawing/2014/main" id="{78977825-8840-D640-98DD-A6BA38F89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94879-6747-FE44-873E-D77794624241}"/>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5035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66A4-2AA7-6642-B1AD-BE2017F3C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9C74E-63D0-2745-B5F4-6F9F619C5005}"/>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4" name="Footer Placeholder 3">
            <a:extLst>
              <a:ext uri="{FF2B5EF4-FFF2-40B4-BE49-F238E27FC236}">
                <a16:creationId xmlns:a16="http://schemas.microsoft.com/office/drawing/2014/main" id="{820C9DAF-7234-CA44-A326-995260320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09723-C93F-B74F-A6E2-9FB521793AD8}"/>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40930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1EB65-BC05-854B-B54C-55C1F17950EC}"/>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3" name="Footer Placeholder 2">
            <a:extLst>
              <a:ext uri="{FF2B5EF4-FFF2-40B4-BE49-F238E27FC236}">
                <a16:creationId xmlns:a16="http://schemas.microsoft.com/office/drawing/2014/main" id="{07881EED-7C2E-734A-BE6E-2074A2BE1A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7F776-BDA6-E74E-80D1-FBFD91766596}"/>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9025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077A-2037-654E-80AD-E538D1AEA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6248C-3F32-3B4A-9E77-13F736D67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7912C-D678-E94E-BEB1-DB04B2261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ED57-2F64-5045-AE76-EC4797B17B14}"/>
              </a:ext>
            </a:extLst>
          </p:cNvPr>
          <p:cNvSpPr>
            <a:spLocks noGrp="1"/>
          </p:cNvSpPr>
          <p:nvPr>
            <p:ph type="dt" sz="half" idx="10"/>
          </p:nvPr>
        </p:nvSpPr>
        <p:spPr/>
        <p:txBody>
          <a:bodyPr/>
          <a:lstStyle/>
          <a:p>
            <a:fld id="{110DE772-AE27-5C48-BEDD-D8E52C452A01}" type="datetimeFigureOut">
              <a:rPr lang="en-US" smtClean="0"/>
              <a:t>10/23/24</a:t>
            </a:fld>
            <a:endParaRPr lang="en-US"/>
          </a:p>
        </p:txBody>
      </p:sp>
      <p:sp>
        <p:nvSpPr>
          <p:cNvPr id="6" name="Footer Placeholder 5">
            <a:extLst>
              <a:ext uri="{FF2B5EF4-FFF2-40B4-BE49-F238E27FC236}">
                <a16:creationId xmlns:a16="http://schemas.microsoft.com/office/drawing/2014/main" id="{E002C58A-4CCD-104E-B029-52DCE4C20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041C0-82B5-CA41-A983-777C12475C53}"/>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5659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1F1DA-8548-C140-9882-23E32B671C7E}"/>
              </a:ext>
            </a:extLst>
          </p:cNvPr>
          <p:cNvSpPr>
            <a:spLocks noGrp="1"/>
          </p:cNvSpPr>
          <p:nvPr>
            <p:ph type="title"/>
          </p:nvPr>
        </p:nvSpPr>
        <p:spPr>
          <a:xfrm>
            <a:off x="380997" y="365125"/>
            <a:ext cx="509625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DF097C-1613-D945-9B25-7F8572F0DAD9}"/>
              </a:ext>
            </a:extLst>
          </p:cNvPr>
          <p:cNvSpPr>
            <a:spLocks noGrp="1"/>
          </p:cNvSpPr>
          <p:nvPr>
            <p:ph type="body" idx="1"/>
          </p:nvPr>
        </p:nvSpPr>
        <p:spPr>
          <a:xfrm>
            <a:off x="381000" y="1847850"/>
            <a:ext cx="73152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6B6015-1178-0A4D-9EEE-0CEEB26195D1}"/>
              </a:ext>
            </a:extLst>
          </p:cNvPr>
          <p:cNvSpPr>
            <a:spLocks noGrp="1"/>
          </p:cNvSpPr>
          <p:nvPr>
            <p:ph type="dt" sz="half" idx="2"/>
          </p:nvPr>
        </p:nvSpPr>
        <p:spPr>
          <a:xfrm>
            <a:off x="3809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DE772-AE27-5C48-BEDD-D8E52C452A01}" type="datetimeFigureOut">
              <a:rPr lang="en-US" smtClean="0"/>
              <a:t>10/23/24</a:t>
            </a:fld>
            <a:endParaRPr lang="en-US"/>
          </a:p>
        </p:txBody>
      </p:sp>
      <p:sp>
        <p:nvSpPr>
          <p:cNvPr id="5" name="Footer Placeholder 4">
            <a:extLst>
              <a:ext uri="{FF2B5EF4-FFF2-40B4-BE49-F238E27FC236}">
                <a16:creationId xmlns:a16="http://schemas.microsoft.com/office/drawing/2014/main" id="{CD588ABB-F776-264C-A810-F7FB76092B22}"/>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797BC23-13F1-9A44-8DAB-A1B57511FC20}"/>
              </a:ext>
            </a:extLst>
          </p:cNvPr>
          <p:cNvSpPr>
            <a:spLocks noGrp="1"/>
          </p:cNvSpPr>
          <p:nvPr>
            <p:ph type="sldNum" sz="quarter" idx="4"/>
          </p:nvPr>
        </p:nvSpPr>
        <p:spPr>
          <a:xfrm>
            <a:off x="8610600" y="6356350"/>
            <a:ext cx="1365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6057-7D07-8F48-9C4F-548CBD7CF6CD}" type="slidenum">
              <a:rPr lang="en-US" smtClean="0"/>
              <a:t>‹#›</a:t>
            </a:fld>
            <a:endParaRPr lang="en-US"/>
          </a:p>
        </p:txBody>
      </p:sp>
    </p:spTree>
    <p:extLst>
      <p:ext uri="{BB962C8B-B14F-4D97-AF65-F5344CB8AC3E}">
        <p14:creationId xmlns:p14="http://schemas.microsoft.com/office/powerpoint/2010/main" val="393832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izensadviceyork.org.uk/29-2/research-campaigns/" TargetMode="External"/><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yorksj.ac.uk/about/our-mission-culture-and-values/#:~:text=Our%20mission%20is%20to%20ensure,%2C%20exciting%2C%20inclusive%20and%20inspirational" TargetMode="External"/><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54583-308E-8D49-B40F-FE2585886CDA}"/>
              </a:ext>
            </a:extLst>
          </p:cNvPr>
          <p:cNvSpPr>
            <a:spLocks noGrp="1"/>
          </p:cNvSpPr>
          <p:nvPr>
            <p:ph type="ctrTitle"/>
          </p:nvPr>
        </p:nvSpPr>
        <p:spPr>
          <a:xfrm>
            <a:off x="445007" y="4462272"/>
            <a:ext cx="11246883" cy="995362"/>
          </a:xfrm>
        </p:spPr>
        <p:txBody>
          <a:bodyPr>
            <a:normAutofit/>
          </a:bodyPr>
          <a:lstStyle/>
          <a:p>
            <a:pPr algn="l"/>
            <a:r>
              <a:rPr lang="en-US" dirty="0"/>
              <a:t>‘The stories our clients tell us…’</a:t>
            </a:r>
          </a:p>
        </p:txBody>
      </p:sp>
      <p:sp>
        <p:nvSpPr>
          <p:cNvPr id="5" name="Subtitle 4">
            <a:extLst>
              <a:ext uri="{FF2B5EF4-FFF2-40B4-BE49-F238E27FC236}">
                <a16:creationId xmlns:a16="http://schemas.microsoft.com/office/drawing/2014/main" id="{A6335716-C0D4-A949-B573-2786C2BBCFFE}"/>
              </a:ext>
            </a:extLst>
          </p:cNvPr>
          <p:cNvSpPr>
            <a:spLocks noGrp="1"/>
          </p:cNvSpPr>
          <p:nvPr>
            <p:ph type="subTitle" idx="1"/>
          </p:nvPr>
        </p:nvSpPr>
        <p:spPr>
          <a:xfrm>
            <a:off x="445007" y="5549710"/>
            <a:ext cx="8341184" cy="563414"/>
          </a:xfrm>
        </p:spPr>
        <p:txBody>
          <a:bodyPr anchor="ctr">
            <a:normAutofit fontScale="92500"/>
          </a:bodyPr>
          <a:lstStyle/>
          <a:p>
            <a:pPr algn="l">
              <a:lnSpc>
                <a:spcPct val="100000"/>
              </a:lnSpc>
            </a:pPr>
            <a:r>
              <a:rPr lang="en-US" dirty="0">
                <a:solidFill>
                  <a:srgbClr val="FF0000"/>
                </a:solidFill>
              </a:rPr>
              <a:t>Citizens Advice York, Annual General Meeting, 24 October 2024</a:t>
            </a:r>
            <a:endParaRPr lang="en-US" i="1" dirty="0"/>
          </a:p>
        </p:txBody>
      </p:sp>
    </p:spTree>
    <p:extLst>
      <p:ext uri="{BB962C8B-B14F-4D97-AF65-F5344CB8AC3E}">
        <p14:creationId xmlns:p14="http://schemas.microsoft.com/office/powerpoint/2010/main" val="347885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b="1" dirty="0">
                <a:ea typeface="Calibri" panose="020F0502020204030204" pitchFamily="34" charset="0"/>
              </a:rPr>
              <a:t>C</a:t>
            </a:r>
            <a:r>
              <a:rPr lang="en-GB" sz="3200" b="1" dirty="0">
                <a:effectLst/>
                <a:ea typeface="Calibri" panose="020F0502020204030204" pitchFamily="34" charset="0"/>
              </a:rPr>
              <a:t>ontext of the research: partners, participants, aims</a:t>
            </a:r>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195944" y="1724297"/>
            <a:ext cx="11364380" cy="4517476"/>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800100" indent="-342900">
              <a:lnSpc>
                <a:spcPct val="100000"/>
              </a:lnSpc>
              <a:buFont typeface="Arial" panose="020B0604020202020204" pitchFamily="34" charset="0"/>
              <a:buChar char="•"/>
            </a:pPr>
            <a:r>
              <a:rPr lang="en-GB" sz="2400" b="0" i="0" dirty="0">
                <a:solidFill>
                  <a:srgbClr val="002060"/>
                </a:solidFill>
                <a:effectLst/>
                <a:highlight>
                  <a:srgbClr val="FFFFFF"/>
                </a:highlight>
              </a:rPr>
              <a:t>A community project: York’s Hidden Stories, conducted by the Centre for Global Education, in response to a research report commissioned by the Joseph Rowntree Foundation’s York Grants Committee. (Craig </a:t>
            </a:r>
            <a:r>
              <a:rPr lang="en-GB" sz="2400" b="0" i="1" dirty="0">
                <a:solidFill>
                  <a:srgbClr val="002060"/>
                </a:solidFill>
                <a:effectLst/>
                <a:highlight>
                  <a:srgbClr val="FFFFFF"/>
                </a:highlight>
              </a:rPr>
              <a:t>et al</a:t>
            </a:r>
            <a:r>
              <a:rPr lang="en-GB" sz="2400" b="0" i="0" dirty="0">
                <a:solidFill>
                  <a:srgbClr val="002060"/>
                </a:solidFill>
                <a:effectLst/>
                <a:highlight>
                  <a:srgbClr val="FFFFFF"/>
                </a:highlight>
              </a:rPr>
              <a:t>., 2010). </a:t>
            </a:r>
          </a:p>
          <a:p>
            <a:pPr marL="800100" indent="-342900">
              <a:lnSpc>
                <a:spcPct val="100000"/>
              </a:lnSpc>
              <a:buFont typeface="Arial" panose="020B0604020202020204" pitchFamily="34" charset="0"/>
              <a:buChar char="•"/>
            </a:pPr>
            <a:endParaRPr lang="en-GB" sz="2400" dirty="0">
              <a:solidFill>
                <a:srgbClr val="002060"/>
              </a:solidFill>
              <a:highlight>
                <a:srgbClr val="FFFFFF"/>
              </a:highlight>
              <a:ea typeface="Times New Roman" panose="02020603050405020304" pitchFamily="18" charset="0"/>
            </a:endParaRPr>
          </a:p>
          <a:p>
            <a:pPr marL="800100" indent="-342900">
              <a:lnSpc>
                <a:spcPct val="100000"/>
              </a:lnSpc>
              <a:buFont typeface="Arial" panose="020B0604020202020204" pitchFamily="34" charset="0"/>
              <a:buChar char="•"/>
            </a:pPr>
            <a:r>
              <a:rPr lang="en-GB" sz="2400" b="0" i="0" dirty="0">
                <a:solidFill>
                  <a:srgbClr val="002060"/>
                </a:solidFill>
                <a:effectLst/>
                <a:highlight>
                  <a:srgbClr val="FFFFFF"/>
                </a:highlight>
              </a:rPr>
              <a:t>The report emphasised the need for York to strengthen its commitment to racial equality and diversity </a:t>
            </a:r>
          </a:p>
          <a:p>
            <a:pPr marL="800100" indent="-342900">
              <a:lnSpc>
                <a:spcPct val="100000"/>
              </a:lnSpc>
              <a:buFont typeface="Arial" panose="020B0604020202020204" pitchFamily="34" charset="0"/>
              <a:buChar char="•"/>
            </a:pPr>
            <a:endParaRPr lang="en-GB" sz="2400" dirty="0">
              <a:solidFill>
                <a:srgbClr val="002060"/>
              </a:solidFill>
              <a:highlight>
                <a:srgbClr val="FFFFFF"/>
              </a:highlight>
            </a:endParaRPr>
          </a:p>
          <a:p>
            <a:pPr marL="800100" indent="-342900">
              <a:lnSpc>
                <a:spcPct val="100000"/>
              </a:lnSpc>
              <a:buFont typeface="Arial" panose="020B0604020202020204" pitchFamily="34" charset="0"/>
              <a:buChar char="•"/>
            </a:pPr>
            <a:r>
              <a:rPr lang="en-GB" sz="2400" b="0" i="0" dirty="0">
                <a:solidFill>
                  <a:srgbClr val="002060"/>
                </a:solidFill>
                <a:effectLst/>
                <a:highlight>
                  <a:srgbClr val="FFFFFF"/>
                </a:highlight>
              </a:rPr>
              <a:t>The aim of the project was to capture and share the stories of York’s Black, Asian and Minority Ethnic residents, and involved fifteen participants who were interviewed about their experiences of moving to, and living in, York.</a:t>
            </a:r>
            <a:endParaRPr lang="en-GB" sz="2400"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226777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b="1" dirty="0">
                <a:ea typeface="Calibri" panose="020F0502020204030204" pitchFamily="34" charset="0"/>
              </a:rPr>
              <a:t>D</a:t>
            </a:r>
            <a:r>
              <a:rPr lang="en-GB" sz="3200" b="1" dirty="0">
                <a:effectLst/>
                <a:ea typeface="Calibri" panose="020F0502020204030204" pitchFamily="34" charset="0"/>
              </a:rPr>
              <a:t>ata collection and analysi</a:t>
            </a:r>
            <a:r>
              <a:rPr lang="en-GB" b="1" dirty="0">
                <a:ea typeface="Calibri" panose="020F0502020204030204" pitchFamily="34" charset="0"/>
              </a:rPr>
              <a:t>s</a:t>
            </a:r>
            <a:endParaRPr lang="en-GB" sz="3200" b="1" dirty="0">
              <a:effectLst/>
              <a:ea typeface="Calibri" panose="020F0502020204030204" pitchFamily="34" charset="0"/>
            </a:endParaRPr>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4" y="1632857"/>
            <a:ext cx="10928651" cy="4543602"/>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l">
              <a:lnSpc>
                <a:spcPct val="100000"/>
              </a:lnSpc>
            </a:pPr>
            <a:r>
              <a:rPr lang="en-GB" sz="2400" b="0" i="0" dirty="0">
                <a:solidFill>
                  <a:srgbClr val="002060"/>
                </a:solidFill>
                <a:effectLst/>
                <a:highlight>
                  <a:srgbClr val="FFFFFF"/>
                </a:highlight>
              </a:rPr>
              <a:t>At the end of the community project, the participants were interviewed by the project leaders. Each participant was asked twenty-five questions, for example:</a:t>
            </a:r>
          </a:p>
          <a:p>
            <a:pPr algn="l">
              <a:lnSpc>
                <a:spcPct val="100000"/>
              </a:lnSpc>
            </a:pPr>
            <a:endParaRPr lang="en-GB" sz="2400" dirty="0">
              <a:solidFill>
                <a:srgbClr val="002060"/>
              </a:solidFill>
              <a:highlight>
                <a:srgbClr val="FFFFFF"/>
              </a:highlight>
            </a:endParaRPr>
          </a:p>
          <a:p>
            <a:pPr marL="457200" indent="-457200" algn="l">
              <a:lnSpc>
                <a:spcPct val="100000"/>
              </a:lnSpc>
              <a:buFont typeface="+mj-lt"/>
              <a:buAutoNum type="arabicPeriod"/>
            </a:pPr>
            <a:r>
              <a:rPr lang="en-GB" sz="2400" b="0" i="0" dirty="0">
                <a:solidFill>
                  <a:srgbClr val="002060"/>
                </a:solidFill>
                <a:effectLst/>
                <a:highlight>
                  <a:srgbClr val="FFFFFF"/>
                </a:highlight>
              </a:rPr>
              <a:t>Where are you from?</a:t>
            </a:r>
          </a:p>
          <a:p>
            <a:pPr marL="457200" indent="-457200" algn="l">
              <a:lnSpc>
                <a:spcPct val="100000"/>
              </a:lnSpc>
              <a:buFont typeface="+mj-lt"/>
              <a:buAutoNum type="arabicPeriod"/>
            </a:pPr>
            <a:r>
              <a:rPr lang="en-GB" sz="2400" b="0" i="0" dirty="0">
                <a:solidFill>
                  <a:srgbClr val="002060"/>
                </a:solidFill>
                <a:effectLst/>
                <a:highlight>
                  <a:srgbClr val="FFFFFF"/>
                </a:highlight>
              </a:rPr>
              <a:t>Tell us about your name, what does it mean?</a:t>
            </a:r>
          </a:p>
          <a:p>
            <a:pPr marL="457200" indent="-457200" algn="l">
              <a:lnSpc>
                <a:spcPct val="100000"/>
              </a:lnSpc>
              <a:buFont typeface="+mj-lt"/>
              <a:buAutoNum type="arabicPeriod"/>
            </a:pPr>
            <a:r>
              <a:rPr lang="en-GB" sz="2400" b="0" i="0" dirty="0">
                <a:solidFill>
                  <a:srgbClr val="002060"/>
                </a:solidFill>
                <a:effectLst/>
                <a:highlight>
                  <a:srgbClr val="FFFFFF"/>
                </a:highlight>
              </a:rPr>
              <a:t>Where do you get your values from?</a:t>
            </a:r>
          </a:p>
          <a:p>
            <a:pPr marL="457200" indent="-457200" algn="l">
              <a:lnSpc>
                <a:spcPct val="100000"/>
              </a:lnSpc>
              <a:buFont typeface="+mj-lt"/>
              <a:buAutoNum type="arabicPeriod"/>
            </a:pPr>
            <a:r>
              <a:rPr lang="en-GB" sz="2400" b="0" i="0" dirty="0">
                <a:solidFill>
                  <a:srgbClr val="002060"/>
                </a:solidFill>
                <a:effectLst/>
                <a:highlight>
                  <a:srgbClr val="FFFFFF"/>
                </a:highlight>
              </a:rPr>
              <a:t>What do you treasure the most in life?</a:t>
            </a:r>
          </a:p>
          <a:p>
            <a:pPr marL="457200" indent="-457200" algn="l">
              <a:lnSpc>
                <a:spcPct val="100000"/>
              </a:lnSpc>
              <a:buFont typeface="+mj-lt"/>
              <a:buAutoNum type="arabicPeriod"/>
            </a:pPr>
            <a:endParaRPr lang="en-GB" sz="2400" dirty="0">
              <a:solidFill>
                <a:srgbClr val="002060"/>
              </a:solidFill>
              <a:highlight>
                <a:srgbClr val="FFFFFF"/>
              </a:highlight>
            </a:endParaRPr>
          </a:p>
          <a:p>
            <a:pPr algn="l">
              <a:lnSpc>
                <a:spcPct val="100000"/>
              </a:lnSpc>
            </a:pPr>
            <a:r>
              <a:rPr lang="en-GB" sz="2400" b="0" i="0" dirty="0">
                <a:solidFill>
                  <a:srgbClr val="002060"/>
                </a:solidFill>
                <a:effectLst/>
                <a:highlight>
                  <a:srgbClr val="FFFFFF"/>
                </a:highlight>
              </a:rPr>
              <a:t>All the interviews were conducted in English and audio recorded, then passed to the research team at York St John. Students transcribed the recordings. One student, Dasha </a:t>
            </a:r>
            <a:r>
              <a:rPr lang="en-GB" sz="2400" b="0" i="0" dirty="0" err="1">
                <a:solidFill>
                  <a:srgbClr val="002060"/>
                </a:solidFill>
                <a:effectLst/>
                <a:highlight>
                  <a:srgbClr val="FFFFFF"/>
                </a:highlight>
              </a:rPr>
              <a:t>Zhurauskaya</a:t>
            </a:r>
            <a:r>
              <a:rPr lang="en-GB" sz="2400" b="0" i="0" dirty="0">
                <a:solidFill>
                  <a:srgbClr val="002060"/>
                </a:solidFill>
                <a:effectLst/>
                <a:highlight>
                  <a:srgbClr val="FFFFFF"/>
                </a:highlight>
              </a:rPr>
              <a:t>, did a thematic analysis and conversation analysis.</a:t>
            </a:r>
          </a:p>
          <a:p>
            <a:pPr marL="457200">
              <a:lnSpc>
                <a:spcPct val="100000"/>
              </a:lnSpc>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246352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86F79-B59C-90E9-9E2A-CB931C09815C}"/>
              </a:ext>
            </a:extLst>
          </p:cNvPr>
          <p:cNvSpPr>
            <a:spLocks noGrp="1"/>
          </p:cNvSpPr>
          <p:nvPr>
            <p:ph type="title"/>
          </p:nvPr>
        </p:nvSpPr>
        <p:spPr>
          <a:xfrm>
            <a:off x="6095999" y="3918858"/>
            <a:ext cx="4356555" cy="2100162"/>
          </a:xfrm>
        </p:spPr>
        <p:txBody>
          <a:bodyPr>
            <a:noAutofit/>
          </a:bodyPr>
          <a:lstStyle/>
          <a:p>
            <a:r>
              <a:rPr lang="en-US" sz="2400" dirty="0" err="1">
                <a:solidFill>
                  <a:srgbClr val="002060"/>
                </a:solidFill>
              </a:rPr>
              <a:t>Wicaksono</a:t>
            </a:r>
            <a:r>
              <a:rPr lang="en-US" sz="2400" dirty="0">
                <a:solidFill>
                  <a:srgbClr val="002060"/>
                </a:solidFill>
              </a:rPr>
              <a:t>, R. and </a:t>
            </a:r>
            <a:r>
              <a:rPr lang="en-US" sz="2400" dirty="0" err="1">
                <a:solidFill>
                  <a:srgbClr val="002060"/>
                </a:solidFill>
              </a:rPr>
              <a:t>Zhurauskaya</a:t>
            </a:r>
            <a:r>
              <a:rPr lang="en-US" sz="2400" dirty="0">
                <a:solidFill>
                  <a:srgbClr val="002060"/>
                </a:solidFill>
              </a:rPr>
              <a:t>, D. (2020). </a:t>
            </a:r>
            <a:r>
              <a:rPr lang="en-US" sz="2400" i="1" dirty="0">
                <a:solidFill>
                  <a:srgbClr val="002060"/>
                </a:solidFill>
              </a:rPr>
              <a:t>York’s Hidden Stories: Interviews in Applied Linguistics</a:t>
            </a:r>
            <a:r>
              <a:rPr lang="en-US" sz="2400" dirty="0">
                <a:solidFill>
                  <a:srgbClr val="002060"/>
                </a:solidFill>
              </a:rPr>
              <a:t>. London: Palgrave Macmillan.</a:t>
            </a:r>
          </a:p>
        </p:txBody>
      </p:sp>
      <p:pic>
        <p:nvPicPr>
          <p:cNvPr id="4" name="Content Placeholder 3">
            <a:extLst>
              <a:ext uri="{FF2B5EF4-FFF2-40B4-BE49-F238E27FC236}">
                <a16:creationId xmlns:a16="http://schemas.microsoft.com/office/drawing/2014/main" id="{100A3348-AF19-B374-549B-39FF8F2CFA14}"/>
              </a:ext>
            </a:extLst>
          </p:cNvPr>
          <p:cNvPicPr>
            <a:picLocks noChangeAspect="1"/>
          </p:cNvPicPr>
          <p:nvPr/>
        </p:nvPicPr>
        <p:blipFill rotWithShape="1">
          <a:blip r:embed="rId3"/>
          <a:srcRect t="649" r="1" b="1"/>
          <a:stretch/>
        </p:blipFill>
        <p:spPr>
          <a:xfrm>
            <a:off x="1578943" y="447123"/>
            <a:ext cx="3995928" cy="5571896"/>
          </a:xfrm>
          <a:prstGeom prst="rect">
            <a:avLst/>
          </a:prstGeom>
          <a:ln>
            <a:solidFill>
              <a:schemeClr val="bg1">
                <a:lumMod val="95000"/>
              </a:schemeClr>
            </a:solidFill>
          </a:ln>
          <a:effectLst/>
        </p:spPr>
      </p:pic>
    </p:spTree>
    <p:extLst>
      <p:ext uri="{BB962C8B-B14F-4D97-AF65-F5344CB8AC3E}">
        <p14:creationId xmlns:p14="http://schemas.microsoft.com/office/powerpoint/2010/main" val="298933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ED71407C-68B0-7500-C260-19A3C64F2759}"/>
              </a:ext>
            </a:extLst>
          </p:cNvPr>
          <p:cNvPicPr>
            <a:picLocks noGrp="1" noChangeAspect="1"/>
          </p:cNvPicPr>
          <p:nvPr>
            <p:ph idx="1"/>
          </p:nvPr>
        </p:nvPicPr>
        <p:blipFill>
          <a:blip r:embed="rId2"/>
          <a:stretch>
            <a:fillRect/>
          </a:stretch>
        </p:blipFill>
        <p:spPr>
          <a:xfrm>
            <a:off x="1925053" y="974287"/>
            <a:ext cx="8215769" cy="4351338"/>
          </a:xfrm>
          <a:ln w="31750">
            <a:solidFill>
              <a:srgbClr val="7030A0"/>
            </a:solidFill>
          </a:ln>
        </p:spPr>
      </p:pic>
      <p:sp>
        <p:nvSpPr>
          <p:cNvPr id="3" name="TextBox 2">
            <a:extLst>
              <a:ext uri="{FF2B5EF4-FFF2-40B4-BE49-F238E27FC236}">
                <a16:creationId xmlns:a16="http://schemas.microsoft.com/office/drawing/2014/main" id="{EB3E6861-0526-6B48-93AF-5B199FD1DCE0}"/>
              </a:ext>
            </a:extLst>
          </p:cNvPr>
          <p:cNvSpPr txBox="1"/>
          <p:nvPr/>
        </p:nvSpPr>
        <p:spPr>
          <a:xfrm>
            <a:off x="1853617" y="5609021"/>
            <a:ext cx="2862317" cy="369332"/>
          </a:xfrm>
          <a:prstGeom prst="rect">
            <a:avLst/>
          </a:prstGeom>
          <a:noFill/>
        </p:spPr>
        <p:txBody>
          <a:bodyPr wrap="square" rtlCol="0">
            <a:spAutoFit/>
          </a:bodyPr>
          <a:lstStyle/>
          <a:p>
            <a:r>
              <a:rPr lang="en-US" dirty="0" err="1">
                <a:solidFill>
                  <a:srgbClr val="002060"/>
                </a:solidFill>
              </a:rPr>
              <a:t>www.yorkshiddenstories.org</a:t>
            </a:r>
            <a:endParaRPr lang="en-US" dirty="0">
              <a:solidFill>
                <a:srgbClr val="002060"/>
              </a:solidFill>
            </a:endParaRPr>
          </a:p>
        </p:txBody>
      </p:sp>
    </p:spTree>
    <p:extLst>
      <p:ext uri="{BB962C8B-B14F-4D97-AF65-F5344CB8AC3E}">
        <p14:creationId xmlns:p14="http://schemas.microsoft.com/office/powerpoint/2010/main" val="364192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1" y="615612"/>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b="1" dirty="0"/>
              <a:t>Findings</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1474444"/>
            <a:ext cx="10928651" cy="4429967"/>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l"/>
            <a:r>
              <a:rPr lang="en-GB" sz="2000" dirty="0">
                <a:solidFill>
                  <a:srgbClr val="002060"/>
                </a:solidFill>
                <a:latin typeface="Courier New" panose="02070309020205020404" pitchFamily="49" charset="0"/>
              </a:rPr>
              <a:t>IR</a:t>
            </a:r>
            <a:r>
              <a:rPr lang="en-GB" sz="2000" b="0" i="0" dirty="0">
                <a:solidFill>
                  <a:srgbClr val="002060"/>
                </a:solidFill>
                <a:effectLst/>
                <a:latin typeface="Courier New" panose="02070309020205020404" pitchFamily="49" charset="0"/>
              </a:rPr>
              <a:t>: Interviewer</a:t>
            </a:r>
          </a:p>
          <a:p>
            <a:pPr algn="l"/>
            <a:r>
              <a:rPr lang="en-GB" sz="2000" b="0" i="0" dirty="0">
                <a:solidFill>
                  <a:srgbClr val="002060"/>
                </a:solidFill>
                <a:effectLst/>
                <a:latin typeface="Courier New" panose="02070309020205020404" pitchFamily="49" charset="0"/>
              </a:rPr>
              <a:t>IE: Interviewee</a:t>
            </a:r>
          </a:p>
          <a:p>
            <a:pPr algn="l"/>
            <a:endParaRPr lang="en-GB" sz="2000" b="0" i="0" dirty="0">
              <a:solidFill>
                <a:srgbClr val="002060"/>
              </a:solidFill>
              <a:effectLst/>
              <a:latin typeface="Courier New" panose="02070309020205020404" pitchFamily="49" charset="0"/>
            </a:endParaRPr>
          </a:p>
          <a:p>
            <a:pPr algn="l"/>
            <a:r>
              <a:rPr lang="en-GB" sz="2000" b="0" i="0" dirty="0">
                <a:solidFill>
                  <a:srgbClr val="002060"/>
                </a:solidFill>
                <a:effectLst/>
                <a:latin typeface="Courier New" panose="02070309020205020404" pitchFamily="49" charset="0"/>
              </a:rPr>
              <a:t>01 IR: is there anything (.) </a:t>
            </a:r>
            <a:r>
              <a:rPr lang="en-GB" sz="2000" b="0" i="0" u="sng" dirty="0">
                <a:solidFill>
                  <a:srgbClr val="002060"/>
                </a:solidFill>
                <a:effectLst/>
                <a:latin typeface="Courier New" panose="02070309020205020404" pitchFamily="49" charset="0"/>
              </a:rPr>
              <a:t>in particular</a:t>
            </a:r>
            <a:r>
              <a:rPr lang="en-GB" sz="2000" b="0" i="0" dirty="0">
                <a:solidFill>
                  <a:srgbClr val="002060"/>
                </a:solidFill>
                <a:effectLst/>
                <a:latin typeface="Courier New" panose="02070309020205020404" pitchFamily="49" charset="0"/>
              </a:rPr>
              <a:t> that </a:t>
            </a:r>
            <a:r>
              <a:rPr lang="en-GB" sz="2000" b="0" i="0" dirty="0" err="1">
                <a:solidFill>
                  <a:srgbClr val="002060"/>
                </a:solidFill>
                <a:effectLst/>
                <a:latin typeface="Courier New" panose="02070309020205020404" pitchFamily="49" charset="0"/>
              </a:rPr>
              <a:t>y:ou</a:t>
            </a:r>
            <a:r>
              <a:rPr lang="en-GB" sz="2000" b="0" i="0" dirty="0">
                <a:solidFill>
                  <a:srgbClr val="002060"/>
                </a:solidFill>
                <a:effectLst/>
                <a:latin typeface="Courier New" panose="02070309020205020404" pitchFamily="49" charset="0"/>
              </a:rPr>
              <a:t> (.) really do</a:t>
            </a:r>
          </a:p>
          <a:p>
            <a:pPr algn="l"/>
            <a:r>
              <a:rPr lang="en-GB" sz="2000" b="0" i="0" dirty="0">
                <a:solidFill>
                  <a:srgbClr val="002060"/>
                </a:solidFill>
                <a:effectLst/>
                <a:latin typeface="Courier New" panose="02070309020205020404" pitchFamily="49" charset="0"/>
              </a:rPr>
              <a:t>02     treasure about [country] °then°</a:t>
            </a:r>
          </a:p>
          <a:p>
            <a:pPr algn="l"/>
            <a:r>
              <a:rPr lang="en-GB" sz="2000" b="0" i="0" dirty="0">
                <a:solidFill>
                  <a:srgbClr val="002060"/>
                </a:solidFill>
                <a:effectLst/>
                <a:latin typeface="Courier New" panose="02070309020205020404" pitchFamily="49" charset="0"/>
              </a:rPr>
              <a:t>03     (2.0)</a:t>
            </a:r>
          </a:p>
          <a:p>
            <a:pPr algn="l"/>
            <a:r>
              <a:rPr lang="en-GB" sz="2000" b="0" i="0" dirty="0">
                <a:solidFill>
                  <a:srgbClr val="002060"/>
                </a:solidFill>
                <a:effectLst/>
                <a:latin typeface="Courier New" panose="02070309020205020404" pitchFamily="49" charset="0"/>
              </a:rPr>
              <a:t>04 IE: any particular</a:t>
            </a:r>
          </a:p>
          <a:p>
            <a:pPr algn="l"/>
            <a:r>
              <a:rPr lang="en-GB" sz="2000" b="0" i="0" dirty="0">
                <a:solidFill>
                  <a:srgbClr val="002060"/>
                </a:solidFill>
                <a:effectLst/>
                <a:latin typeface="Courier New" panose="02070309020205020404" pitchFamily="49" charset="0"/>
              </a:rPr>
              <a:t>05 IR: anything (.) you know it could be </a:t>
            </a:r>
            <a:r>
              <a:rPr lang="en-GB" sz="2000" b="0" i="0" dirty="0" err="1">
                <a:solidFill>
                  <a:srgbClr val="002060"/>
                </a:solidFill>
                <a:effectLst/>
                <a:latin typeface="Courier New" panose="02070309020205020404" pitchFamily="49" charset="0"/>
              </a:rPr>
              <a:t>foo:d</a:t>
            </a:r>
            <a:r>
              <a:rPr lang="en-GB" sz="2000" b="0" i="0" dirty="0">
                <a:solidFill>
                  <a:srgbClr val="002060"/>
                </a:solidFill>
                <a:effectLst/>
                <a:latin typeface="Courier New" panose="02070309020205020404" pitchFamily="49" charset="0"/>
              </a:rPr>
              <a:t> music (.)[people]</a:t>
            </a:r>
          </a:p>
          <a:p>
            <a:pPr algn="l"/>
            <a:r>
              <a:rPr lang="en-GB" sz="2000" b="0" i="0" dirty="0">
                <a:solidFill>
                  <a:srgbClr val="002060"/>
                </a:solidFill>
                <a:effectLst/>
                <a:latin typeface="Courier New" panose="02070309020205020404" pitchFamily="49" charset="0"/>
              </a:rPr>
              <a:t>06 IE:                                                  [Y:ES] (.)</a:t>
            </a:r>
          </a:p>
          <a:p>
            <a:pPr algn="l"/>
            <a:r>
              <a:rPr lang="en-GB" sz="2000" b="0" i="0" dirty="0">
                <a:solidFill>
                  <a:srgbClr val="002060"/>
                </a:solidFill>
                <a:effectLst/>
                <a:latin typeface="Courier New" panose="02070309020205020404" pitchFamily="49" charset="0"/>
              </a:rPr>
              <a:t>07     yes I love the music</a:t>
            </a:r>
          </a:p>
          <a:p>
            <a:pPr algn="l"/>
            <a:r>
              <a:rPr lang="en-GB" sz="2000" b="0" i="0" dirty="0">
                <a:solidFill>
                  <a:srgbClr val="002060"/>
                </a:solidFill>
                <a:effectLst/>
                <a:latin typeface="Courier New" panose="02070309020205020404" pitchFamily="49" charset="0"/>
              </a:rPr>
              <a:t>08 IR: mm</a:t>
            </a:r>
          </a:p>
          <a:p>
            <a:pPr algn="l"/>
            <a:r>
              <a:rPr lang="en-GB" sz="2000" b="0" i="0" dirty="0">
                <a:solidFill>
                  <a:srgbClr val="002060"/>
                </a:solidFill>
                <a:effectLst/>
                <a:latin typeface="Courier New" panose="02070309020205020404" pitchFamily="49" charset="0"/>
              </a:rPr>
              <a:t>09     (0.2)</a:t>
            </a:r>
          </a:p>
          <a:p>
            <a:pPr algn="l"/>
            <a:r>
              <a:rPr lang="en-GB" sz="2000" b="0" i="0" dirty="0">
                <a:solidFill>
                  <a:srgbClr val="002060"/>
                </a:solidFill>
                <a:effectLst/>
                <a:latin typeface="Courier New" panose="02070309020205020404" pitchFamily="49" charset="0"/>
              </a:rPr>
              <a:t>10 IE: and er (.) is here I miss that music (.) I do when I</a:t>
            </a:r>
          </a:p>
          <a:p>
            <a:pPr algn="l"/>
            <a:r>
              <a:rPr lang="en-GB" sz="2000" b="0" i="0" dirty="0">
                <a:solidFill>
                  <a:srgbClr val="002060"/>
                </a:solidFill>
                <a:effectLst/>
                <a:latin typeface="Courier New" panose="02070309020205020404" pitchFamily="49" charset="0"/>
              </a:rPr>
              <a:t>11     play in the car my children don’t like it [((laughter))]</a:t>
            </a:r>
          </a:p>
          <a:p>
            <a:pPr algn="l"/>
            <a:r>
              <a:rPr lang="en-GB" sz="2000" b="0" i="0" dirty="0">
                <a:solidFill>
                  <a:srgbClr val="002060"/>
                </a:solidFill>
                <a:effectLst/>
                <a:latin typeface="Courier New" panose="02070309020205020404" pitchFamily="49" charset="0"/>
              </a:rPr>
              <a:t>12 IR:                                           [right]</a:t>
            </a:r>
          </a:p>
          <a:p>
            <a:pPr algn="l"/>
            <a:endParaRPr lang="en-GB" sz="2000" dirty="0">
              <a:solidFill>
                <a:srgbClr val="002060"/>
              </a:solidFill>
              <a:latin typeface="Courier New" panose="02070309020205020404" pitchFamily="49" charset="0"/>
            </a:endParaRPr>
          </a:p>
        </p:txBody>
      </p:sp>
    </p:spTree>
    <p:extLst>
      <p:ext uri="{BB962C8B-B14F-4D97-AF65-F5344CB8AC3E}">
        <p14:creationId xmlns:p14="http://schemas.microsoft.com/office/powerpoint/2010/main" val="413749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sz="3200" b="1" dirty="0">
                <a:effectLst/>
                <a:ea typeface="Calibri" panose="020F0502020204030204" pitchFamily="34" charset="0"/>
              </a:rPr>
              <a:t>Our recommendations and their possible relevance</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2050869"/>
            <a:ext cx="10928651" cy="3838207"/>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l">
              <a:lnSpc>
                <a:spcPct val="100000"/>
              </a:lnSpc>
            </a:pPr>
            <a:r>
              <a:rPr lang="en-GB" sz="2400" b="0" i="1" dirty="0">
                <a:solidFill>
                  <a:srgbClr val="002060"/>
                </a:solidFill>
                <a:effectLst/>
                <a:highlight>
                  <a:srgbClr val="FFFFFF"/>
                </a:highlight>
              </a:rPr>
              <a:t>Recommendation 1</a:t>
            </a:r>
            <a:r>
              <a:rPr lang="en-GB" sz="2400" b="0" i="0" dirty="0">
                <a:solidFill>
                  <a:srgbClr val="002060"/>
                </a:solidFill>
                <a:effectLst/>
                <a:highlight>
                  <a:srgbClr val="FFFFFF"/>
                </a:highlight>
              </a:rPr>
              <a:t>: </a:t>
            </a:r>
          </a:p>
          <a:p>
            <a:pPr algn="l">
              <a:lnSpc>
                <a:spcPct val="100000"/>
              </a:lnSpc>
            </a:pPr>
            <a:endParaRPr lang="en-GB" sz="2400" dirty="0">
              <a:solidFill>
                <a:srgbClr val="002060"/>
              </a:solidFill>
              <a:highlight>
                <a:srgbClr val="FFFFFF"/>
              </a:highlight>
            </a:endParaRPr>
          </a:p>
          <a:p>
            <a:pPr algn="l">
              <a:lnSpc>
                <a:spcPct val="100000"/>
              </a:lnSpc>
            </a:pPr>
            <a:r>
              <a:rPr lang="en-GB" sz="2400" b="0" i="0" dirty="0">
                <a:solidFill>
                  <a:srgbClr val="002060"/>
                </a:solidFill>
                <a:effectLst/>
                <a:highlight>
                  <a:srgbClr val="FFFFFF"/>
                </a:highlight>
              </a:rPr>
              <a:t>If an interviewer notices that they have made a specific contribution, such as offering a word that narrowed the range of choices that the interviewee was presented with, they can consider following it up with a more general contribution such as ‘is there something else you want to say?’ or ‘do you have some more comments about this topic?’.</a:t>
            </a:r>
          </a:p>
        </p:txBody>
      </p:sp>
    </p:spTree>
    <p:extLst>
      <p:ext uri="{BB962C8B-B14F-4D97-AF65-F5344CB8AC3E}">
        <p14:creationId xmlns:p14="http://schemas.microsoft.com/office/powerpoint/2010/main" val="293574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sz="3200" b="1" dirty="0">
                <a:effectLst/>
                <a:ea typeface="Calibri" panose="020F0502020204030204" pitchFamily="34" charset="0"/>
              </a:rPr>
              <a:t>Our recommendations and their possible relevance</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1611936"/>
            <a:ext cx="10928651"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l">
              <a:lnSpc>
                <a:spcPct val="100000"/>
              </a:lnSpc>
            </a:pPr>
            <a:r>
              <a:rPr lang="en-GB" sz="2400" b="0" i="1" dirty="0">
                <a:solidFill>
                  <a:srgbClr val="002060"/>
                </a:solidFill>
                <a:effectLst/>
                <a:highlight>
                  <a:srgbClr val="FFFFFF"/>
                </a:highlight>
              </a:rPr>
              <a:t>Recommendation 2</a:t>
            </a:r>
            <a:r>
              <a:rPr lang="en-GB" sz="2400" b="0" i="0" dirty="0">
                <a:solidFill>
                  <a:srgbClr val="002060"/>
                </a:solidFill>
                <a:effectLst/>
                <a:highlight>
                  <a:srgbClr val="FFFFFF"/>
                </a:highlight>
              </a:rPr>
              <a:t>: </a:t>
            </a:r>
          </a:p>
          <a:p>
            <a:pPr algn="l">
              <a:lnSpc>
                <a:spcPct val="100000"/>
              </a:lnSpc>
            </a:pPr>
            <a:endParaRPr lang="en-GB" sz="2400" dirty="0">
              <a:solidFill>
                <a:srgbClr val="002060"/>
              </a:solidFill>
              <a:highlight>
                <a:srgbClr val="FFFFFF"/>
              </a:highlight>
            </a:endParaRPr>
          </a:p>
          <a:p>
            <a:pPr algn="l">
              <a:lnSpc>
                <a:spcPct val="100000"/>
              </a:lnSpc>
            </a:pPr>
            <a:r>
              <a:rPr lang="en-GB" sz="2400" b="0" i="0" dirty="0">
                <a:solidFill>
                  <a:srgbClr val="002060"/>
                </a:solidFill>
                <a:effectLst/>
                <a:highlight>
                  <a:srgbClr val="FFFFFF"/>
                </a:highlight>
              </a:rPr>
              <a:t>If an interviewer notices that an interviewee problematises their question, an interviewer can consider replying with ‘yes’ or ‘anything’ followed by a pause. </a:t>
            </a:r>
          </a:p>
          <a:p>
            <a:pPr algn="l">
              <a:lnSpc>
                <a:spcPct val="100000"/>
              </a:lnSpc>
            </a:pPr>
            <a:endParaRPr lang="en-GB" sz="2400" dirty="0">
              <a:solidFill>
                <a:srgbClr val="002060"/>
              </a:solidFill>
              <a:highlight>
                <a:srgbClr val="FFFFFF"/>
              </a:highlight>
            </a:endParaRPr>
          </a:p>
          <a:p>
            <a:pPr algn="l">
              <a:lnSpc>
                <a:spcPct val="100000"/>
              </a:lnSpc>
            </a:pPr>
            <a:r>
              <a:rPr lang="en-GB" sz="2400" b="0" i="0" dirty="0">
                <a:solidFill>
                  <a:srgbClr val="002060"/>
                </a:solidFill>
                <a:effectLst/>
                <a:highlight>
                  <a:srgbClr val="FFFFFF"/>
                </a:highlight>
              </a:rPr>
              <a:t>This way an interviewer can avoid adding more information to the original question and focus on confirming that the interviewee has satisfied themselves that they have an understanding of the question.</a:t>
            </a:r>
          </a:p>
        </p:txBody>
      </p:sp>
    </p:spTree>
    <p:extLst>
      <p:ext uri="{BB962C8B-B14F-4D97-AF65-F5344CB8AC3E}">
        <p14:creationId xmlns:p14="http://schemas.microsoft.com/office/powerpoint/2010/main" val="183447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sz="3200" b="1" dirty="0">
                <a:effectLst/>
                <a:ea typeface="Calibri" panose="020F0502020204030204" pitchFamily="34" charset="0"/>
              </a:rPr>
              <a:t>Our recommendations and their possible relevance</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1611936"/>
            <a:ext cx="10928651"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l">
              <a:lnSpc>
                <a:spcPct val="100000"/>
              </a:lnSpc>
            </a:pPr>
            <a:r>
              <a:rPr lang="en-GB" sz="2400" b="0" i="1" dirty="0">
                <a:solidFill>
                  <a:srgbClr val="002060"/>
                </a:solidFill>
                <a:effectLst/>
                <a:highlight>
                  <a:srgbClr val="FFFFFF"/>
                </a:highlight>
              </a:rPr>
              <a:t>Recommendation 3</a:t>
            </a:r>
            <a:r>
              <a:rPr lang="en-GB" sz="2400" b="0" i="0" dirty="0">
                <a:solidFill>
                  <a:srgbClr val="002060"/>
                </a:solidFill>
                <a:effectLst/>
                <a:highlight>
                  <a:srgbClr val="FFFFFF"/>
                </a:highlight>
              </a:rPr>
              <a:t>: </a:t>
            </a:r>
          </a:p>
          <a:p>
            <a:pPr algn="l">
              <a:lnSpc>
                <a:spcPct val="100000"/>
              </a:lnSpc>
            </a:pPr>
            <a:endParaRPr lang="en-GB" sz="2400" dirty="0">
              <a:solidFill>
                <a:srgbClr val="002060"/>
              </a:solidFill>
              <a:highlight>
                <a:srgbClr val="FFFFFF"/>
              </a:highlight>
            </a:endParaRPr>
          </a:p>
          <a:p>
            <a:pPr algn="l">
              <a:lnSpc>
                <a:spcPct val="100000"/>
              </a:lnSpc>
            </a:pPr>
            <a:r>
              <a:rPr lang="en-GB" sz="2400" b="0" i="0" dirty="0">
                <a:solidFill>
                  <a:srgbClr val="002060"/>
                </a:solidFill>
                <a:effectLst/>
                <a:highlight>
                  <a:srgbClr val="FFFFFF"/>
                </a:highlight>
              </a:rPr>
              <a:t>If an interviewer notices that their response to an interviewee’s answer was overtly judgmental or seemed to change the direction of the answer, they can try repeating the original question. This, of course, could result in the interviewee repeating their answer or changing it. However, this technique may provide an opportunity for the interviewee to add to their answer. An additional suggestion here could be for an interviewer to consider asking the interviewee to summarise their answer.</a:t>
            </a:r>
          </a:p>
        </p:txBody>
      </p:sp>
    </p:spTree>
    <p:extLst>
      <p:ext uri="{BB962C8B-B14F-4D97-AF65-F5344CB8AC3E}">
        <p14:creationId xmlns:p14="http://schemas.microsoft.com/office/powerpoint/2010/main" val="292296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sz="3200" b="1" dirty="0">
                <a:effectLst/>
                <a:ea typeface="Calibri" panose="020F0502020204030204" pitchFamily="34" charset="0"/>
              </a:rPr>
              <a:t>Our recommendations and their possible relevance</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1611936"/>
            <a:ext cx="10928651"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l">
              <a:lnSpc>
                <a:spcPct val="100000"/>
              </a:lnSpc>
            </a:pPr>
            <a:r>
              <a:rPr lang="en-GB" sz="2400" b="0" i="1" dirty="0">
                <a:solidFill>
                  <a:srgbClr val="002060"/>
                </a:solidFill>
                <a:effectLst/>
                <a:highlight>
                  <a:srgbClr val="FFFFFF"/>
                </a:highlight>
              </a:rPr>
              <a:t>Recommendation 4</a:t>
            </a:r>
            <a:r>
              <a:rPr lang="en-GB" sz="2400" b="0" i="0" dirty="0">
                <a:solidFill>
                  <a:srgbClr val="002060"/>
                </a:solidFill>
                <a:effectLst/>
                <a:highlight>
                  <a:srgbClr val="FFFFFF"/>
                </a:highlight>
              </a:rPr>
              <a:t>: </a:t>
            </a:r>
          </a:p>
          <a:p>
            <a:pPr algn="l">
              <a:lnSpc>
                <a:spcPct val="100000"/>
              </a:lnSpc>
            </a:pPr>
            <a:endParaRPr lang="en-GB" sz="2400" dirty="0">
              <a:solidFill>
                <a:srgbClr val="002060"/>
              </a:solidFill>
              <a:highlight>
                <a:srgbClr val="FFFFFF"/>
              </a:highlight>
            </a:endParaRPr>
          </a:p>
          <a:p>
            <a:pPr algn="l">
              <a:lnSpc>
                <a:spcPct val="100000"/>
              </a:lnSpc>
            </a:pPr>
            <a:r>
              <a:rPr lang="en-GB" sz="2400" b="0" i="0" dirty="0">
                <a:solidFill>
                  <a:srgbClr val="002060"/>
                </a:solidFill>
                <a:effectLst/>
                <a:highlight>
                  <a:srgbClr val="FFFFFF"/>
                </a:highlight>
              </a:rPr>
              <a:t>If an interviewer notices that the interviewee has not responded within five seconds of the question, let the silence be. Longer pauses allow time for the interviewee to think of answers. This can potentially lead to more detailed and interesting answers.</a:t>
            </a:r>
          </a:p>
        </p:txBody>
      </p:sp>
    </p:spTree>
    <p:extLst>
      <p:ext uri="{BB962C8B-B14F-4D97-AF65-F5344CB8AC3E}">
        <p14:creationId xmlns:p14="http://schemas.microsoft.com/office/powerpoint/2010/main" val="3042344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sz="3200" b="1" dirty="0">
                <a:effectLst/>
                <a:ea typeface="Calibri" panose="020F0502020204030204" pitchFamily="34" charset="0"/>
              </a:rPr>
              <a:t>Our recommendations and their possible relevance</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1611936"/>
            <a:ext cx="10928651"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algn="l">
              <a:lnSpc>
                <a:spcPct val="100000"/>
              </a:lnSpc>
            </a:pPr>
            <a:r>
              <a:rPr lang="en-GB" sz="2400" b="0" i="1" dirty="0">
                <a:solidFill>
                  <a:srgbClr val="002060"/>
                </a:solidFill>
                <a:effectLst/>
                <a:highlight>
                  <a:srgbClr val="FFFFFF"/>
                </a:highlight>
              </a:rPr>
              <a:t>Recommendation 5</a:t>
            </a:r>
            <a:r>
              <a:rPr lang="en-GB" sz="2400" b="0" i="0" dirty="0">
                <a:solidFill>
                  <a:srgbClr val="002060"/>
                </a:solidFill>
                <a:effectLst/>
                <a:highlight>
                  <a:srgbClr val="FFFFFF"/>
                </a:highlight>
              </a:rPr>
              <a:t>: </a:t>
            </a:r>
          </a:p>
          <a:p>
            <a:pPr algn="l">
              <a:lnSpc>
                <a:spcPct val="100000"/>
              </a:lnSpc>
            </a:pPr>
            <a:endParaRPr lang="en-GB" sz="2400" dirty="0">
              <a:solidFill>
                <a:srgbClr val="002060"/>
              </a:solidFill>
              <a:highlight>
                <a:srgbClr val="FFFFFF"/>
              </a:highlight>
            </a:endParaRPr>
          </a:p>
          <a:p>
            <a:pPr algn="l">
              <a:lnSpc>
                <a:spcPct val="100000"/>
              </a:lnSpc>
            </a:pPr>
            <a:r>
              <a:rPr lang="en-GB" sz="2400" b="0" i="0" dirty="0">
                <a:solidFill>
                  <a:srgbClr val="002060"/>
                </a:solidFill>
                <a:effectLst/>
                <a:highlight>
                  <a:srgbClr val="FFFFFF"/>
                </a:highlight>
              </a:rPr>
              <a:t>If an interviewer feels an answer from the interviewee is insufficient, consider asking them if they want to add more by saying ‘is there something else you want to say about this topic?’ and accepting that there is the possibility of no further response.</a:t>
            </a:r>
          </a:p>
        </p:txBody>
      </p:sp>
    </p:spTree>
    <p:extLst>
      <p:ext uri="{BB962C8B-B14F-4D97-AF65-F5344CB8AC3E}">
        <p14:creationId xmlns:p14="http://schemas.microsoft.com/office/powerpoint/2010/main" val="133872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D9E8D1-A1F0-184F-8ABD-BD8477826F8C}"/>
              </a:ext>
            </a:extLst>
          </p:cNvPr>
          <p:cNvSpPr>
            <a:spLocks noGrp="1"/>
          </p:cNvSpPr>
          <p:nvPr>
            <p:ph type="title"/>
          </p:nvPr>
        </p:nvSpPr>
        <p:spPr>
          <a:xfrm>
            <a:off x="596347" y="421947"/>
            <a:ext cx="11065565" cy="1327339"/>
          </a:xfrm>
        </p:spPr>
        <p:txBody>
          <a:bodyPr anchor="ctr">
            <a:normAutofit/>
          </a:bodyPr>
          <a:lstStyle/>
          <a:p>
            <a:pPr algn="ctr">
              <a:lnSpc>
                <a:spcPct val="100000"/>
              </a:lnSpc>
            </a:pPr>
            <a:r>
              <a:rPr lang="en-US" b="1" dirty="0">
                <a:solidFill>
                  <a:srgbClr val="002060"/>
                </a:solidFill>
              </a:rPr>
              <a:t>‘The stories our clients tell us…’: Perspectives for CAY on conversations with its diverse clients</a:t>
            </a:r>
          </a:p>
        </p:txBody>
      </p:sp>
      <p:sp>
        <p:nvSpPr>
          <p:cNvPr id="8" name="Text Placeholder 7">
            <a:extLst>
              <a:ext uri="{FF2B5EF4-FFF2-40B4-BE49-F238E27FC236}">
                <a16:creationId xmlns:a16="http://schemas.microsoft.com/office/drawing/2014/main" id="{3E4F7470-B20D-AA43-AB10-EF1EE147A5F0}"/>
              </a:ext>
            </a:extLst>
          </p:cNvPr>
          <p:cNvSpPr>
            <a:spLocks noGrp="1"/>
          </p:cNvSpPr>
          <p:nvPr>
            <p:ph type="body" sz="half" idx="2"/>
          </p:nvPr>
        </p:nvSpPr>
        <p:spPr>
          <a:xfrm>
            <a:off x="596348" y="2001078"/>
            <a:ext cx="11310435" cy="3604592"/>
          </a:xfrm>
        </p:spPr>
        <p:txBody>
          <a:bodyPr>
            <a:noAutofit/>
          </a:bodyPr>
          <a:lstStyle/>
          <a:p>
            <a:endParaRPr lang="en-US" sz="2800" dirty="0"/>
          </a:p>
          <a:p>
            <a:r>
              <a:rPr lang="en-US" sz="2800" dirty="0"/>
              <a:t>Professor Rachel </a:t>
            </a:r>
            <a:r>
              <a:rPr lang="en-US" sz="2800" dirty="0" err="1"/>
              <a:t>Wicaksono</a:t>
            </a:r>
            <a:endParaRPr lang="en-US" sz="2800" dirty="0"/>
          </a:p>
          <a:p>
            <a:r>
              <a:rPr lang="en-US" sz="2800" dirty="0"/>
              <a:t>Head of the School of Education, Language and Psychology</a:t>
            </a:r>
          </a:p>
          <a:p>
            <a:r>
              <a:rPr lang="en-US" sz="2800" dirty="0"/>
              <a:t>York St John University</a:t>
            </a:r>
          </a:p>
        </p:txBody>
      </p:sp>
    </p:spTree>
    <p:extLst>
      <p:ext uri="{BB962C8B-B14F-4D97-AF65-F5344CB8AC3E}">
        <p14:creationId xmlns:p14="http://schemas.microsoft.com/office/powerpoint/2010/main" val="3969470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0" y="630947"/>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sz="3200" b="1" dirty="0">
                <a:effectLst/>
                <a:ea typeface="Calibri" panose="020F0502020204030204" pitchFamily="34" charset="0"/>
              </a:rPr>
              <a:t>Our </a:t>
            </a:r>
            <a:r>
              <a:rPr lang="en-GB" sz="3200" b="1" dirty="0">
                <a:solidFill>
                  <a:srgbClr val="002060"/>
                </a:solidFill>
                <a:effectLst/>
                <a:ea typeface="Calibri" panose="020F0502020204030204" pitchFamily="34" charset="0"/>
              </a:rPr>
              <a:t>recommendations</a:t>
            </a:r>
            <a:r>
              <a:rPr lang="en-GB" sz="3200" b="1" dirty="0">
                <a:effectLst/>
                <a:ea typeface="Calibri" panose="020F0502020204030204" pitchFamily="34" charset="0"/>
              </a:rPr>
              <a:t> and their possible </a:t>
            </a:r>
            <a:r>
              <a:rPr lang="en-GB" sz="3200" b="1" dirty="0">
                <a:solidFill>
                  <a:srgbClr val="002060"/>
                </a:solidFill>
                <a:effectLst/>
                <a:ea typeface="Calibri" panose="020F0502020204030204" pitchFamily="34" charset="0"/>
              </a:rPr>
              <a:t>relevance</a:t>
            </a:r>
            <a:endParaRPr b="1" dirty="0">
              <a:solidFill>
                <a:srgbClr val="002060"/>
              </a:solidFill>
            </a:endParaRPr>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1611936"/>
            <a:ext cx="10928651"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GB" sz="2400" dirty="0">
                <a:effectLst/>
                <a:ea typeface="Times New Roman" panose="02020603050405020304" pitchFamily="18" charset="0"/>
              </a:rPr>
              <a:t>Are they:</a:t>
            </a:r>
          </a:p>
          <a:p>
            <a:endParaRPr lang="en-GB" sz="2400" dirty="0">
              <a:effectLst/>
              <a:ea typeface="Times New Roman" panose="02020603050405020304" pitchFamily="18" charset="0"/>
            </a:endParaRPr>
          </a:p>
          <a:p>
            <a:pPr marL="342900" lvl="0" indent="-342900">
              <a:buFont typeface="Symbol" pitchFamily="2" charset="2"/>
              <a:buChar char=""/>
            </a:pPr>
            <a:r>
              <a:rPr lang="en-GB" sz="2400" dirty="0">
                <a:effectLst/>
                <a:ea typeface="Calibri" panose="020F0502020204030204" pitchFamily="34" charset="0"/>
              </a:rPr>
              <a:t>relevant to your  interactions with your clients?</a:t>
            </a:r>
          </a:p>
          <a:p>
            <a:pPr lvl="0"/>
            <a:endParaRPr lang="en-GB" sz="2400" dirty="0">
              <a:effectLst/>
              <a:ea typeface="Times New Roman" panose="02020603050405020304" pitchFamily="18" charset="0"/>
            </a:endParaRPr>
          </a:p>
          <a:p>
            <a:pPr marL="342900" lvl="0" indent="-342900">
              <a:buFont typeface="Symbol" pitchFamily="2" charset="2"/>
              <a:buChar char=""/>
            </a:pPr>
            <a:r>
              <a:rPr lang="en-GB" sz="2400" dirty="0">
                <a:effectLst/>
                <a:ea typeface="Calibri" panose="020F0502020204030204" pitchFamily="34" charset="0"/>
              </a:rPr>
              <a:t>relevant to how CAY might use these interactions to:</a:t>
            </a:r>
            <a:endParaRPr lang="en-GB" sz="2400" dirty="0">
              <a:effectLst/>
              <a:ea typeface="Times New Roman" panose="02020603050405020304" pitchFamily="18" charset="0"/>
            </a:endParaRPr>
          </a:p>
          <a:p>
            <a:pPr marL="742950" lvl="1" indent="-285750">
              <a:buFont typeface="Courier New" panose="02070309020205020404" pitchFamily="49" charset="0"/>
              <a:buChar char="o"/>
            </a:pPr>
            <a:r>
              <a:rPr lang="en-GB" sz="2400" dirty="0">
                <a:effectLst/>
                <a:latin typeface="Arial" panose="020B0604020202020204" pitchFamily="34" charset="0"/>
                <a:ea typeface="Calibri" panose="020F0502020204030204" pitchFamily="34" charset="0"/>
                <a:cs typeface="Arial" panose="020B0604020202020204" pitchFamily="34" charset="0"/>
              </a:rPr>
              <a:t>to gain deeper insight into issues you have identified as systemic and discriminatory. </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en-GB" sz="2400" dirty="0">
                <a:effectLst/>
                <a:latin typeface="Arial" panose="020B0604020202020204" pitchFamily="34" charset="0"/>
                <a:ea typeface="Calibri" panose="020F0502020204030204" pitchFamily="34" charset="0"/>
                <a:cs typeface="Arial" panose="020B0604020202020204" pitchFamily="34" charset="0"/>
              </a:rPr>
              <a:t>raising public awareness of a particular issue and to campaign for positive change on behalf of your clients.</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en-GB" sz="2400" dirty="0">
                <a:effectLst/>
                <a:latin typeface="Arial" panose="020B0604020202020204" pitchFamily="34" charset="0"/>
                <a:ea typeface="Calibri" panose="020F0502020204030204" pitchFamily="34" charset="0"/>
                <a:cs typeface="Arial" panose="020B0604020202020204" pitchFamily="34" charset="0"/>
              </a:rPr>
              <a:t>To give people the tools and confidence to exercise their rights.</a:t>
            </a:r>
          </a:p>
          <a:p>
            <a:pPr marL="742950" lvl="1" indent="-285750" algn="ctr">
              <a:buFont typeface="Courier New" panose="02070309020205020404" pitchFamily="49" charset="0"/>
              <a:buChar char="o"/>
            </a:pPr>
            <a:endParaRPr lang="en-GB"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1" algn="ctr"/>
            <a:r>
              <a:rPr lang="en-GB" sz="3200" dirty="0">
                <a:solidFill>
                  <a:srgbClr val="002060"/>
                </a:solidFill>
                <a:effectLst/>
                <a:latin typeface="Arial" panose="020B0604020202020204" pitchFamily="34" charset="0"/>
                <a:ea typeface="Calibri" panose="020F0502020204030204" pitchFamily="34" charset="0"/>
                <a:cs typeface="Arial" panose="020B0604020202020204" pitchFamily="34" charset="0"/>
              </a:rPr>
              <a:t>For you to reflect on! </a:t>
            </a:r>
          </a:p>
          <a:p>
            <a:pPr marL="742950" lvl="1" indent="-285750">
              <a:buFont typeface="Courier New" panose="02070309020205020404" pitchFamily="49" charset="0"/>
              <a:buChar char="o"/>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pPr>
            <a:endParaRPr lang="en-GB" sz="2400" b="0" i="0" dirty="0">
              <a:solidFill>
                <a:srgbClr val="002060"/>
              </a:solidFill>
              <a:effectLst/>
              <a:highlight>
                <a:srgbClr val="FFFFFF"/>
              </a:highlight>
            </a:endParaRPr>
          </a:p>
        </p:txBody>
      </p:sp>
    </p:spTree>
    <p:extLst>
      <p:ext uri="{BB962C8B-B14F-4D97-AF65-F5344CB8AC3E}">
        <p14:creationId xmlns:p14="http://schemas.microsoft.com/office/powerpoint/2010/main" val="1464652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0" y="630947"/>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sz="3200" b="1" dirty="0">
                <a:effectLst/>
                <a:latin typeface="Calibri" panose="020F0502020204030204" pitchFamily="34" charset="0"/>
                <a:ea typeface="Calibri" panose="020F0502020204030204" pitchFamily="34" charset="0"/>
                <a:cs typeface="Times New Roman" panose="02020603050405020304" pitchFamily="18" charset="0"/>
              </a:rPr>
              <a:t>Conclusions??</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1" y="1611936"/>
            <a:ext cx="10928651"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342900" indent="-342900">
              <a:lnSpc>
                <a:spcPct val="100000"/>
              </a:lnSpc>
              <a:buFont typeface="Arial" panose="020B0604020202020204" pitchFamily="34" charset="0"/>
              <a:buChar char="•"/>
            </a:pPr>
            <a:r>
              <a:rPr lang="en-GB" sz="2400" dirty="0">
                <a:effectLst/>
                <a:ea typeface="Calibri" panose="020F0502020204030204" pitchFamily="34" charset="0"/>
              </a:rPr>
              <a:t>For you to come to, based on your own </a:t>
            </a:r>
            <a:r>
              <a:rPr lang="en-GB" sz="2400" dirty="0">
                <a:solidFill>
                  <a:srgbClr val="002060"/>
                </a:solidFill>
                <a:effectLst/>
                <a:ea typeface="Calibri" panose="020F0502020204030204" pitchFamily="34" charset="0"/>
              </a:rPr>
              <a:t>needs</a:t>
            </a:r>
            <a:r>
              <a:rPr lang="en-GB" sz="2400" dirty="0">
                <a:effectLst/>
                <a:ea typeface="Calibri" panose="020F0502020204030204" pitchFamily="34" charset="0"/>
              </a:rPr>
              <a:t> and those of your clients, and the </a:t>
            </a:r>
            <a:r>
              <a:rPr lang="en-GB" sz="2400" dirty="0">
                <a:solidFill>
                  <a:srgbClr val="002060"/>
                </a:solidFill>
                <a:effectLst/>
                <a:ea typeface="Calibri" panose="020F0502020204030204" pitchFamily="34" charset="0"/>
              </a:rPr>
              <a:t>solutions</a:t>
            </a:r>
            <a:r>
              <a:rPr lang="en-GB" sz="2400" dirty="0">
                <a:effectLst/>
                <a:ea typeface="Calibri" panose="020F0502020204030204" pitchFamily="34" charset="0"/>
              </a:rPr>
              <a:t> they are looking for, and the </a:t>
            </a:r>
            <a:r>
              <a:rPr lang="en-GB" sz="2400" dirty="0">
                <a:solidFill>
                  <a:srgbClr val="002060"/>
                </a:solidFill>
                <a:effectLst/>
                <a:ea typeface="Calibri" panose="020F0502020204030204" pitchFamily="34" charset="0"/>
              </a:rPr>
              <a:t>uses</a:t>
            </a:r>
            <a:r>
              <a:rPr lang="en-GB" sz="2400" dirty="0">
                <a:effectLst/>
                <a:ea typeface="Calibri" panose="020F0502020204030204" pitchFamily="34" charset="0"/>
              </a:rPr>
              <a:t> you could put your co-created stories to.</a:t>
            </a:r>
            <a:endParaRPr lang="en-GB" sz="2400" dirty="0">
              <a:effectLst/>
              <a:ea typeface="Times New Roman" panose="02020603050405020304" pitchFamily="18" charset="0"/>
            </a:endParaRPr>
          </a:p>
          <a:p>
            <a:pPr>
              <a:lnSpc>
                <a:spcPct val="100000"/>
              </a:lnSpc>
            </a:pPr>
            <a:endParaRPr lang="en-GB" sz="2400" dirty="0">
              <a:effectLst/>
              <a:ea typeface="Times New Roman" panose="02020603050405020304" pitchFamily="18" charset="0"/>
            </a:endParaRPr>
          </a:p>
          <a:p>
            <a:pPr marL="342900" indent="-342900">
              <a:lnSpc>
                <a:spcPct val="100000"/>
              </a:lnSpc>
              <a:buFont typeface="Arial" panose="020B0604020202020204" pitchFamily="34" charset="0"/>
              <a:buChar char="•"/>
            </a:pPr>
            <a:r>
              <a:rPr lang="en-GB" sz="2400" dirty="0">
                <a:solidFill>
                  <a:srgbClr val="002060"/>
                </a:solidFill>
                <a:effectLst/>
                <a:ea typeface="Times New Roman" panose="02020603050405020304" pitchFamily="18" charset="0"/>
              </a:rPr>
              <a:t>Questions and comments</a:t>
            </a:r>
            <a:r>
              <a:rPr lang="en-GB" sz="2400" dirty="0">
                <a:effectLst/>
                <a:ea typeface="Times New Roman" panose="02020603050405020304" pitchFamily="18" charset="0"/>
              </a:rPr>
              <a:t>?</a:t>
            </a:r>
            <a:endParaRPr lang="en-GB" sz="2400" dirty="0">
              <a:solidFill>
                <a:srgbClr val="002060"/>
              </a:solidFill>
              <a:effectLst/>
              <a:ea typeface="Calibri" panose="020F0502020204030204" pitchFamily="34" charset="0"/>
            </a:endParaRPr>
          </a:p>
          <a:p>
            <a:pPr marL="742950" lvl="1" indent="-285750">
              <a:buFont typeface="Courier New" panose="02070309020205020404" pitchFamily="49" charset="0"/>
              <a:buChar char="o"/>
            </a:pP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pPr>
            <a:endParaRPr lang="en-GB" sz="2400" b="0" i="0" dirty="0">
              <a:solidFill>
                <a:srgbClr val="002060"/>
              </a:solidFill>
              <a:effectLst/>
              <a:highlight>
                <a:srgbClr val="FFFFFF"/>
              </a:highlight>
            </a:endParaRPr>
          </a:p>
        </p:txBody>
      </p:sp>
    </p:spTree>
    <p:extLst>
      <p:ext uri="{BB962C8B-B14F-4D97-AF65-F5344CB8AC3E}">
        <p14:creationId xmlns:p14="http://schemas.microsoft.com/office/powerpoint/2010/main" val="660808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54583-308E-8D49-B40F-FE2585886CDA}"/>
              </a:ext>
            </a:extLst>
          </p:cNvPr>
          <p:cNvSpPr>
            <a:spLocks noGrp="1"/>
          </p:cNvSpPr>
          <p:nvPr>
            <p:ph type="ctrTitle"/>
          </p:nvPr>
        </p:nvSpPr>
        <p:spPr>
          <a:xfrm>
            <a:off x="445007" y="4462272"/>
            <a:ext cx="11246883" cy="995362"/>
          </a:xfrm>
        </p:spPr>
        <p:txBody>
          <a:bodyPr>
            <a:normAutofit/>
          </a:bodyPr>
          <a:lstStyle/>
          <a:p>
            <a:pPr algn="l"/>
            <a:r>
              <a:rPr lang="en-US" dirty="0"/>
              <a:t>‘The stories our clients tell us…’</a:t>
            </a:r>
          </a:p>
        </p:txBody>
      </p:sp>
      <p:sp>
        <p:nvSpPr>
          <p:cNvPr id="5" name="Subtitle 4">
            <a:extLst>
              <a:ext uri="{FF2B5EF4-FFF2-40B4-BE49-F238E27FC236}">
                <a16:creationId xmlns:a16="http://schemas.microsoft.com/office/drawing/2014/main" id="{A6335716-C0D4-A949-B573-2786C2BBCFFE}"/>
              </a:ext>
            </a:extLst>
          </p:cNvPr>
          <p:cNvSpPr>
            <a:spLocks noGrp="1"/>
          </p:cNvSpPr>
          <p:nvPr>
            <p:ph type="subTitle" idx="1"/>
          </p:nvPr>
        </p:nvSpPr>
        <p:spPr>
          <a:xfrm>
            <a:off x="445007" y="5549710"/>
            <a:ext cx="8341184" cy="563414"/>
          </a:xfrm>
        </p:spPr>
        <p:txBody>
          <a:bodyPr anchor="ctr">
            <a:normAutofit fontScale="92500"/>
          </a:bodyPr>
          <a:lstStyle/>
          <a:p>
            <a:pPr algn="l">
              <a:lnSpc>
                <a:spcPct val="100000"/>
              </a:lnSpc>
            </a:pPr>
            <a:r>
              <a:rPr lang="en-US" dirty="0">
                <a:solidFill>
                  <a:srgbClr val="FF0000"/>
                </a:solidFill>
              </a:rPr>
              <a:t>Citizens Advice York, Annual General Meeting, 24 October 2024</a:t>
            </a:r>
            <a:endParaRPr lang="en-US" i="1" dirty="0"/>
          </a:p>
        </p:txBody>
      </p:sp>
    </p:spTree>
    <p:extLst>
      <p:ext uri="{BB962C8B-B14F-4D97-AF65-F5344CB8AC3E}">
        <p14:creationId xmlns:p14="http://schemas.microsoft.com/office/powerpoint/2010/main" val="148550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728870" y="556499"/>
            <a:ext cx="10928651" cy="675953"/>
          </a:xfrm>
          <a:prstGeom prst="rect">
            <a:avLst/>
          </a:prstGeom>
          <a:noFill/>
          <a:ln>
            <a:noFill/>
          </a:ln>
        </p:spPr>
        <p:txBody>
          <a:bodyPr spcFirstLastPara="1" vert="horz" wrap="square" lIns="0" tIns="0" rIns="91425" bIns="91425" rtlCol="0" anchor="t" anchorCtr="0">
            <a:noAutofit/>
          </a:bodyPr>
          <a:lstStyle/>
          <a:p>
            <a:pPr>
              <a:lnSpc>
                <a:spcPct val="100000"/>
              </a:lnSpc>
            </a:pPr>
            <a:r>
              <a:rPr lang="en-GB" b="1" dirty="0"/>
              <a:t>CAY: </a:t>
            </a:r>
            <a:r>
              <a:rPr lang="en-GB" b="1" dirty="0">
                <a:solidFill>
                  <a:srgbClr val="002060"/>
                </a:solidFill>
              </a:rPr>
              <a:t>Research &amp; Campaigns </a:t>
            </a:r>
            <a:r>
              <a:rPr lang="en-GB" b="1" dirty="0"/>
              <a:t>(and the aim of this talk)</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291548" y="1500808"/>
            <a:ext cx="11365973"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457200">
              <a:lnSpc>
                <a:spcPct val="100000"/>
              </a:lnSpc>
            </a:pPr>
            <a:r>
              <a:rPr lang="en-GB" sz="2400" dirty="0">
                <a:effectLst/>
                <a:ea typeface="Calibri" panose="020F0502020204030204" pitchFamily="34" charset="0"/>
              </a:rPr>
              <a:t>The stories our clients tell us provide CAY with a unique insight into the problems faced by people in York today. Research &amp; Campaigns involves analysing this information to gain deeper insight into issues we have identified as systemic and discriminatory. We then use this research to campaign for positive change on behalf of our clients.</a:t>
            </a:r>
          </a:p>
          <a:p>
            <a:pPr marL="457200">
              <a:lnSpc>
                <a:spcPct val="100000"/>
              </a:lnSpc>
            </a:pPr>
            <a:endParaRPr lang="en-GB" sz="2400" dirty="0">
              <a:effectLst/>
              <a:ea typeface="Times New Roman" panose="02020603050405020304" pitchFamily="18" charset="0"/>
            </a:endParaRPr>
          </a:p>
          <a:p>
            <a:pPr marL="457200">
              <a:lnSpc>
                <a:spcPct val="100000"/>
              </a:lnSpc>
            </a:pPr>
            <a:r>
              <a:rPr lang="en-GB" sz="2400" dirty="0">
                <a:effectLst/>
                <a:ea typeface="Calibri" panose="020F0502020204030204" pitchFamily="34" charset="0"/>
              </a:rPr>
              <a:t>Campaigns often involve getting decisionmakers to change harmful policies and practices, but they can take a number of forms. For example, they might also include raising public awareness of a particular issue or giving people the tools and confidence to exercise their rights. </a:t>
            </a:r>
          </a:p>
          <a:p>
            <a:pPr marL="457200">
              <a:lnSpc>
                <a:spcPct val="100000"/>
              </a:lnSpc>
            </a:pPr>
            <a:r>
              <a:rPr lang="en-GB" sz="1400" dirty="0">
                <a:effectLst/>
                <a:ea typeface="Calibri" panose="020F0502020204030204" pitchFamily="34" charset="0"/>
                <a:hlinkClick r:id="rId3"/>
              </a:rPr>
              <a:t>https://www.citizensadviceyork.org.uk/29-2/research-campaigns/</a:t>
            </a:r>
            <a:endParaRPr lang="en-GB" sz="1400" dirty="0">
              <a:effectLst/>
              <a:ea typeface="Calibri" panose="020F0502020204030204" pitchFamily="34" charset="0"/>
            </a:endParaRPr>
          </a:p>
          <a:p>
            <a:pPr marL="457200">
              <a:lnSpc>
                <a:spcPct val="100000"/>
              </a:lnSpc>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304487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D9E8D1-A1F0-184F-8ABD-BD8477826F8C}"/>
              </a:ext>
            </a:extLst>
          </p:cNvPr>
          <p:cNvSpPr>
            <a:spLocks noGrp="1"/>
          </p:cNvSpPr>
          <p:nvPr>
            <p:ph type="title"/>
          </p:nvPr>
        </p:nvSpPr>
        <p:spPr>
          <a:xfrm>
            <a:off x="596347" y="421947"/>
            <a:ext cx="11065565" cy="1327339"/>
          </a:xfrm>
        </p:spPr>
        <p:txBody>
          <a:bodyPr anchor="ctr">
            <a:normAutofit/>
          </a:bodyPr>
          <a:lstStyle/>
          <a:p>
            <a:pPr>
              <a:lnSpc>
                <a:spcPct val="100000"/>
              </a:lnSpc>
            </a:pPr>
            <a:r>
              <a:rPr lang="en-US" b="1" dirty="0"/>
              <a:t>Perspectives on stories: </a:t>
            </a:r>
            <a:r>
              <a:rPr lang="en-US" b="1" dirty="0">
                <a:solidFill>
                  <a:srgbClr val="002060"/>
                </a:solidFill>
              </a:rPr>
              <a:t>York St John University </a:t>
            </a:r>
            <a:r>
              <a:rPr lang="en-US" b="1" dirty="0"/>
              <a:t>and Applied Linguistics</a:t>
            </a:r>
          </a:p>
        </p:txBody>
      </p:sp>
      <p:sp>
        <p:nvSpPr>
          <p:cNvPr id="8" name="Text Placeholder 7">
            <a:extLst>
              <a:ext uri="{FF2B5EF4-FFF2-40B4-BE49-F238E27FC236}">
                <a16:creationId xmlns:a16="http://schemas.microsoft.com/office/drawing/2014/main" id="{3E4F7470-B20D-AA43-AB10-EF1EE147A5F0}"/>
              </a:ext>
            </a:extLst>
          </p:cNvPr>
          <p:cNvSpPr>
            <a:spLocks noGrp="1"/>
          </p:cNvSpPr>
          <p:nvPr>
            <p:ph type="body" sz="half" idx="2"/>
          </p:nvPr>
        </p:nvSpPr>
        <p:spPr>
          <a:xfrm>
            <a:off x="596348" y="1749287"/>
            <a:ext cx="11310435" cy="4002156"/>
          </a:xfrm>
        </p:spPr>
        <p:txBody>
          <a:bodyPr>
            <a:noAutofit/>
          </a:bodyPr>
          <a:lstStyle/>
          <a:p>
            <a:pPr algn="l"/>
            <a:r>
              <a:rPr lang="en-GB" sz="2400" b="0" i="0" dirty="0">
                <a:solidFill>
                  <a:srgbClr val="000000"/>
                </a:solidFill>
                <a:effectLst/>
                <a:highlight>
                  <a:srgbClr val="FFFFFF"/>
                </a:highlight>
                <a:latin typeface="theinhardt-medium"/>
              </a:rPr>
              <a:t>We pride ourselves in our community here at </a:t>
            </a:r>
            <a:r>
              <a:rPr lang="en-GB" sz="2400" b="1" i="0" dirty="0">
                <a:solidFill>
                  <a:srgbClr val="000000"/>
                </a:solidFill>
                <a:effectLst/>
                <a:highlight>
                  <a:srgbClr val="FFFFFF"/>
                </a:highlight>
                <a:latin typeface="theinhardt-medium"/>
              </a:rPr>
              <a:t>York St John University</a:t>
            </a:r>
            <a:r>
              <a:rPr lang="en-GB" sz="2400" b="0" i="0" dirty="0">
                <a:solidFill>
                  <a:srgbClr val="000000"/>
                </a:solidFill>
                <a:effectLst/>
                <a:highlight>
                  <a:srgbClr val="FFFFFF"/>
                </a:highlight>
                <a:latin typeface="theinhardt-medium"/>
              </a:rPr>
              <a:t>. It’s a close-knit, inclusive place that offers a lot more than a degree certificate. With official 'Sanctuary' status, we see our role as something bigger than an education provider.</a:t>
            </a:r>
          </a:p>
          <a:p>
            <a:pPr algn="l"/>
            <a:r>
              <a:rPr lang="en-GB" sz="2400" b="0" i="0" dirty="0">
                <a:solidFill>
                  <a:srgbClr val="000000"/>
                </a:solidFill>
                <a:effectLst/>
                <a:highlight>
                  <a:srgbClr val="FFFFFF"/>
                </a:highlight>
                <a:latin typeface="theinhardt-medium"/>
              </a:rPr>
              <a:t>Our role in the city of York is one we take seriously. Many of our students engage directly with the wider community across so many different levels. </a:t>
            </a:r>
          </a:p>
          <a:p>
            <a:pPr algn="l"/>
            <a:r>
              <a:rPr lang="en-GB" sz="2400" b="0" i="0" dirty="0">
                <a:solidFill>
                  <a:srgbClr val="000000"/>
                </a:solidFill>
                <a:effectLst/>
                <a:highlight>
                  <a:srgbClr val="FFFFFF"/>
                </a:highlight>
                <a:latin typeface="theinhardt-medium"/>
              </a:rPr>
              <a:t>Many of our academics are also activists, taking on the challenges of the modern world head on. Our community takes an active stand against climate change, prejudice and inequality and we will only ever increase our efforts. We see our students as the changemakers and influencers of tomorrow. </a:t>
            </a:r>
          </a:p>
          <a:p>
            <a:pPr algn="l"/>
            <a:r>
              <a:rPr lang="en-GB" sz="1400" b="0" i="0" dirty="0">
                <a:solidFill>
                  <a:srgbClr val="000000"/>
                </a:solidFill>
                <a:effectLst/>
                <a:highlight>
                  <a:srgbClr val="FFFFFF"/>
                </a:highlight>
                <a:latin typeface="theinhardt-medium"/>
                <a:hlinkClick r:id="rId3"/>
              </a:rPr>
              <a:t>https://www.yorksj.ac.uk/about/our-mission-culture-and-values/#:~:text=Our%20mission%20is%20to%20ensure,%2C%20exciting%2C%20inclusive%20and%20inspirational</a:t>
            </a:r>
            <a:r>
              <a:rPr lang="en-GB" sz="1400" b="0" i="0" dirty="0">
                <a:solidFill>
                  <a:srgbClr val="000000"/>
                </a:solidFill>
                <a:effectLst/>
                <a:highlight>
                  <a:srgbClr val="FFFFFF"/>
                </a:highlight>
                <a:latin typeface="theinhardt-medium"/>
              </a:rPr>
              <a:t>.</a:t>
            </a:r>
          </a:p>
        </p:txBody>
      </p:sp>
    </p:spTree>
    <p:extLst>
      <p:ext uri="{BB962C8B-B14F-4D97-AF65-F5344CB8AC3E}">
        <p14:creationId xmlns:p14="http://schemas.microsoft.com/office/powerpoint/2010/main" val="361976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D9E8D1-A1F0-184F-8ABD-BD8477826F8C}"/>
              </a:ext>
            </a:extLst>
          </p:cNvPr>
          <p:cNvSpPr>
            <a:spLocks noGrp="1"/>
          </p:cNvSpPr>
          <p:nvPr>
            <p:ph type="title"/>
          </p:nvPr>
        </p:nvSpPr>
        <p:spPr>
          <a:xfrm>
            <a:off x="596347" y="421947"/>
            <a:ext cx="11065565" cy="1327339"/>
          </a:xfrm>
        </p:spPr>
        <p:txBody>
          <a:bodyPr anchor="ctr">
            <a:normAutofit/>
          </a:bodyPr>
          <a:lstStyle/>
          <a:p>
            <a:pPr>
              <a:lnSpc>
                <a:spcPct val="100000"/>
              </a:lnSpc>
            </a:pPr>
            <a:r>
              <a:rPr lang="en-US" b="1" dirty="0"/>
              <a:t>Perspectives on stories: York St John University and </a:t>
            </a:r>
            <a:r>
              <a:rPr lang="en-US" b="1" dirty="0">
                <a:solidFill>
                  <a:srgbClr val="002060"/>
                </a:solidFill>
              </a:rPr>
              <a:t>Applied Linguistics</a:t>
            </a:r>
          </a:p>
        </p:txBody>
      </p:sp>
      <p:sp>
        <p:nvSpPr>
          <p:cNvPr id="8" name="Text Placeholder 7">
            <a:extLst>
              <a:ext uri="{FF2B5EF4-FFF2-40B4-BE49-F238E27FC236}">
                <a16:creationId xmlns:a16="http://schemas.microsoft.com/office/drawing/2014/main" id="{3E4F7470-B20D-AA43-AB10-EF1EE147A5F0}"/>
              </a:ext>
            </a:extLst>
          </p:cNvPr>
          <p:cNvSpPr>
            <a:spLocks noGrp="1"/>
          </p:cNvSpPr>
          <p:nvPr>
            <p:ph type="body" sz="half" idx="2"/>
          </p:nvPr>
        </p:nvSpPr>
        <p:spPr>
          <a:xfrm>
            <a:off x="596348" y="2001079"/>
            <a:ext cx="10694504" cy="4002156"/>
          </a:xfrm>
        </p:spPr>
        <p:txBody>
          <a:bodyPr>
            <a:noAutofit/>
          </a:bodyPr>
          <a:lstStyle/>
          <a:p>
            <a:pPr>
              <a:lnSpc>
                <a:spcPct val="100000"/>
              </a:lnSpc>
            </a:pPr>
            <a:r>
              <a:rPr lang="en-US" sz="2400" dirty="0">
                <a:cs typeface="Calibri Light"/>
              </a:rPr>
              <a:t>...a discipline concerned with the role language and languages play in perceived </a:t>
            </a:r>
            <a:r>
              <a:rPr lang="en-US" sz="2400" b="1" dirty="0">
                <a:cs typeface="Calibri Light"/>
              </a:rPr>
              <a:t>problems</a:t>
            </a:r>
            <a:r>
              <a:rPr lang="en-US" sz="2400" dirty="0">
                <a:cs typeface="Calibri Light"/>
              </a:rPr>
              <a:t> of communication, social identity, education, health, economics, politics and justice, </a:t>
            </a:r>
            <a:r>
              <a:rPr lang="en-US" sz="2400" i="1" dirty="0">
                <a:cs typeface="Calibri Light"/>
              </a:rPr>
              <a:t>and </a:t>
            </a:r>
            <a:r>
              <a:rPr lang="en-US" sz="2400" dirty="0">
                <a:cs typeface="Calibri Light"/>
              </a:rPr>
              <a:t>in the development of ways to </a:t>
            </a:r>
            <a:r>
              <a:rPr lang="en-US" sz="2400" b="1" dirty="0">
                <a:cs typeface="Calibri Light"/>
              </a:rPr>
              <a:t>remediate</a:t>
            </a:r>
            <a:r>
              <a:rPr lang="en-US" sz="2400" dirty="0">
                <a:cs typeface="Calibri Light"/>
              </a:rPr>
              <a:t> or </a:t>
            </a:r>
            <a:r>
              <a:rPr lang="en-US" sz="2400" b="1" dirty="0">
                <a:cs typeface="Calibri Light"/>
              </a:rPr>
              <a:t>resolve</a:t>
            </a:r>
            <a:r>
              <a:rPr lang="en-US" sz="2400" dirty="0">
                <a:cs typeface="Calibri Light"/>
              </a:rPr>
              <a:t> these problems. (Hall et al, 2011, p. 15)</a:t>
            </a:r>
            <a:endParaRPr lang="en-US" sz="2400" dirty="0"/>
          </a:p>
          <a:p>
            <a:pPr algn="l"/>
            <a:endParaRPr lang="en-GB" sz="1400" b="0" i="0" dirty="0">
              <a:solidFill>
                <a:srgbClr val="000000"/>
              </a:solidFill>
              <a:effectLst/>
              <a:highlight>
                <a:srgbClr val="FFFFFF"/>
              </a:highlight>
              <a:latin typeface="theinhardt-medium"/>
            </a:endParaRPr>
          </a:p>
        </p:txBody>
      </p:sp>
    </p:spTree>
    <p:extLst>
      <p:ext uri="{BB962C8B-B14F-4D97-AF65-F5344CB8AC3E}">
        <p14:creationId xmlns:p14="http://schemas.microsoft.com/office/powerpoint/2010/main" val="276587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D66F2F-D659-5BE6-E256-BFB53E5245A8}"/>
              </a:ext>
            </a:extLst>
          </p:cNvPr>
          <p:cNvPicPr>
            <a:picLocks noChangeAspect="1"/>
          </p:cNvPicPr>
          <p:nvPr/>
        </p:nvPicPr>
        <p:blipFill>
          <a:blip r:embed="rId3"/>
          <a:stretch>
            <a:fillRect/>
          </a:stretch>
        </p:blipFill>
        <p:spPr>
          <a:xfrm>
            <a:off x="3458817" y="296137"/>
            <a:ext cx="4564821" cy="6265726"/>
          </a:xfrm>
          <a:prstGeom prst="rect">
            <a:avLst/>
          </a:prstGeom>
        </p:spPr>
      </p:pic>
    </p:spTree>
    <p:extLst>
      <p:ext uri="{BB962C8B-B14F-4D97-AF65-F5344CB8AC3E}">
        <p14:creationId xmlns:p14="http://schemas.microsoft.com/office/powerpoint/2010/main" val="329641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D9E8D1-A1F0-184F-8ABD-BD8477826F8C}"/>
              </a:ext>
            </a:extLst>
          </p:cNvPr>
          <p:cNvSpPr>
            <a:spLocks noGrp="1"/>
          </p:cNvSpPr>
          <p:nvPr>
            <p:ph type="title"/>
          </p:nvPr>
        </p:nvSpPr>
        <p:spPr>
          <a:xfrm>
            <a:off x="596347" y="421947"/>
            <a:ext cx="11065565" cy="1327339"/>
          </a:xfrm>
        </p:spPr>
        <p:txBody>
          <a:bodyPr anchor="ctr">
            <a:normAutofit/>
          </a:bodyPr>
          <a:lstStyle/>
          <a:p>
            <a:pPr>
              <a:lnSpc>
                <a:spcPct val="100000"/>
              </a:lnSpc>
            </a:pPr>
            <a:r>
              <a:rPr lang="en-US" b="1" dirty="0"/>
              <a:t>A note on complex ‘problems’ and intersectionality</a:t>
            </a:r>
            <a:endParaRPr lang="en-US" b="1" dirty="0">
              <a:solidFill>
                <a:srgbClr val="002060"/>
              </a:solidFill>
            </a:endParaRPr>
          </a:p>
        </p:txBody>
      </p:sp>
      <p:sp>
        <p:nvSpPr>
          <p:cNvPr id="8" name="Text Placeholder 7">
            <a:extLst>
              <a:ext uri="{FF2B5EF4-FFF2-40B4-BE49-F238E27FC236}">
                <a16:creationId xmlns:a16="http://schemas.microsoft.com/office/drawing/2014/main" id="{3E4F7470-B20D-AA43-AB10-EF1EE147A5F0}"/>
              </a:ext>
            </a:extLst>
          </p:cNvPr>
          <p:cNvSpPr>
            <a:spLocks noGrp="1"/>
          </p:cNvSpPr>
          <p:nvPr>
            <p:ph type="body" sz="half" idx="2"/>
          </p:nvPr>
        </p:nvSpPr>
        <p:spPr>
          <a:xfrm>
            <a:off x="596347" y="1596130"/>
            <a:ext cx="10694504" cy="4002156"/>
          </a:xfrm>
        </p:spPr>
        <p:txBody>
          <a:bodyPr>
            <a:noAutofit/>
          </a:bodyPr>
          <a:lstStyle/>
          <a:p>
            <a:pPr algn="l">
              <a:lnSpc>
                <a:spcPct val="100000"/>
              </a:lnSpc>
            </a:pPr>
            <a:r>
              <a:rPr lang="en-GB" sz="2400" b="1" i="0" u="none" strike="noStrike" dirty="0">
                <a:solidFill>
                  <a:srgbClr val="000000"/>
                </a:solidFill>
                <a:effectLst/>
              </a:rPr>
              <a:t>Intersectionality</a:t>
            </a:r>
            <a:r>
              <a:rPr lang="en-GB" sz="2400" dirty="0">
                <a:solidFill>
                  <a:srgbClr val="000000"/>
                </a:solidFill>
              </a:rPr>
              <a:t>: </a:t>
            </a:r>
            <a:r>
              <a:rPr lang="en-GB" sz="2400" b="0" i="0" u="none" strike="noStrike" dirty="0">
                <a:solidFill>
                  <a:srgbClr val="000000"/>
                </a:solidFill>
                <a:effectLst/>
              </a:rPr>
              <a:t>the overlapping or interconnected socio-culturally constructed hierarchies of, for example, class, gender, race, ethnicity, dis/ability, religion, sexuality and age, and how these interconnected hierarchies shape identities and lived experiences through acts of exclusion and discrimination. </a:t>
            </a:r>
          </a:p>
          <a:p>
            <a:pPr algn="l">
              <a:lnSpc>
                <a:spcPct val="100000"/>
              </a:lnSpc>
            </a:pPr>
            <a:r>
              <a:rPr lang="en-GB" sz="2400" b="0" i="0" u="none" strike="noStrike" dirty="0">
                <a:solidFill>
                  <a:srgbClr val="000000"/>
                </a:solidFill>
                <a:effectLst/>
              </a:rPr>
              <a:t>By understanding the multiple identities that some individuals and groups of clients can claim, or be assumed to have, we will be better able to take more effective action in policy, practice, and research.</a:t>
            </a:r>
            <a:endParaRPr lang="en-GB" sz="2400" b="0" i="0" dirty="0">
              <a:solidFill>
                <a:srgbClr val="000000"/>
              </a:solidFill>
              <a:effectLst/>
              <a:highlight>
                <a:srgbClr val="FFFFFF"/>
              </a:highlight>
            </a:endParaRPr>
          </a:p>
        </p:txBody>
      </p:sp>
    </p:spTree>
    <p:extLst>
      <p:ext uri="{BB962C8B-B14F-4D97-AF65-F5344CB8AC3E}">
        <p14:creationId xmlns:p14="http://schemas.microsoft.com/office/powerpoint/2010/main" val="320507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D9E8D1-A1F0-184F-8ABD-BD8477826F8C}"/>
              </a:ext>
            </a:extLst>
          </p:cNvPr>
          <p:cNvSpPr>
            <a:spLocks noGrp="1"/>
          </p:cNvSpPr>
          <p:nvPr>
            <p:ph type="title"/>
          </p:nvPr>
        </p:nvSpPr>
        <p:spPr>
          <a:xfrm>
            <a:off x="596347" y="421947"/>
            <a:ext cx="11065565" cy="1327339"/>
          </a:xfrm>
        </p:spPr>
        <p:txBody>
          <a:bodyPr anchor="ctr">
            <a:normAutofit/>
          </a:bodyPr>
          <a:lstStyle/>
          <a:p>
            <a:pPr>
              <a:lnSpc>
                <a:spcPct val="100000"/>
              </a:lnSpc>
            </a:pPr>
            <a:r>
              <a:rPr lang="en-US" b="1" dirty="0"/>
              <a:t>The use of stories?</a:t>
            </a:r>
            <a:endParaRPr lang="en-US" b="1" dirty="0">
              <a:solidFill>
                <a:srgbClr val="002060"/>
              </a:solidFill>
            </a:endParaRPr>
          </a:p>
        </p:txBody>
      </p:sp>
      <p:sp>
        <p:nvSpPr>
          <p:cNvPr id="8" name="Text Placeholder 7">
            <a:extLst>
              <a:ext uri="{FF2B5EF4-FFF2-40B4-BE49-F238E27FC236}">
                <a16:creationId xmlns:a16="http://schemas.microsoft.com/office/drawing/2014/main" id="{3E4F7470-B20D-AA43-AB10-EF1EE147A5F0}"/>
              </a:ext>
            </a:extLst>
          </p:cNvPr>
          <p:cNvSpPr>
            <a:spLocks noGrp="1"/>
          </p:cNvSpPr>
          <p:nvPr>
            <p:ph type="body" sz="half" idx="2"/>
          </p:nvPr>
        </p:nvSpPr>
        <p:spPr>
          <a:xfrm>
            <a:off x="596348" y="2001079"/>
            <a:ext cx="10694504" cy="4002156"/>
          </a:xfrm>
        </p:spPr>
        <p:txBody>
          <a:bodyPr>
            <a:noAutofit/>
          </a:bodyPr>
          <a:lstStyle/>
          <a:p>
            <a:pPr marL="342900" lvl="0" indent="-342900">
              <a:lnSpc>
                <a:spcPct val="100000"/>
              </a:lnSpc>
              <a:buFont typeface="Symbol" pitchFamily="2" charset="2"/>
              <a:buChar char=""/>
            </a:pPr>
            <a:r>
              <a:rPr lang="en-GB" sz="2400" dirty="0">
                <a:effectLst/>
                <a:ea typeface="Calibri" panose="020F0502020204030204" pitchFamily="34" charset="0"/>
              </a:rPr>
              <a:t>to gain deeper insight into issues we have identified as systemic and discriminatory. </a:t>
            </a:r>
            <a:endParaRPr lang="en-GB" sz="2400" dirty="0">
              <a:effectLst/>
              <a:ea typeface="Times New Roman" panose="02020603050405020304" pitchFamily="18" charset="0"/>
            </a:endParaRPr>
          </a:p>
          <a:p>
            <a:pPr marL="342900" lvl="0" indent="-342900">
              <a:lnSpc>
                <a:spcPct val="100000"/>
              </a:lnSpc>
              <a:buFont typeface="Symbol" pitchFamily="2" charset="2"/>
              <a:buChar char=""/>
            </a:pPr>
            <a:r>
              <a:rPr lang="en-GB" sz="2400" dirty="0">
                <a:effectLst/>
                <a:ea typeface="Calibri" panose="020F0502020204030204" pitchFamily="34" charset="0"/>
              </a:rPr>
              <a:t>raising public awareness of a particular issue and to campaign for positive change on behalf of our clients.</a:t>
            </a:r>
            <a:endParaRPr lang="en-GB" sz="2400" dirty="0">
              <a:effectLst/>
              <a:ea typeface="Times New Roman" panose="02020603050405020304" pitchFamily="18" charset="0"/>
            </a:endParaRPr>
          </a:p>
          <a:p>
            <a:pPr marL="342900" lvl="0" indent="-342900">
              <a:lnSpc>
                <a:spcPct val="100000"/>
              </a:lnSpc>
              <a:buFont typeface="Symbol" pitchFamily="2" charset="2"/>
              <a:buChar char=""/>
            </a:pPr>
            <a:r>
              <a:rPr lang="en-GB" sz="2400" dirty="0">
                <a:effectLst/>
                <a:ea typeface="Calibri" panose="020F0502020204030204" pitchFamily="34" charset="0"/>
              </a:rPr>
              <a:t>To give people the tools and confidence to exercise their rights.</a:t>
            </a:r>
            <a:endParaRPr lang="en-GB" sz="2400" dirty="0">
              <a:effectLst/>
              <a:ea typeface="Times New Roman" panose="02020603050405020304" pitchFamily="18" charset="0"/>
            </a:endParaRPr>
          </a:p>
          <a:p>
            <a:pPr algn="l"/>
            <a:endParaRPr lang="en-GB" sz="1400" b="0" i="0" dirty="0">
              <a:solidFill>
                <a:srgbClr val="000000"/>
              </a:solidFill>
              <a:effectLst/>
              <a:highlight>
                <a:srgbClr val="FFFFFF"/>
              </a:highlight>
              <a:latin typeface="theinhardt-medium"/>
            </a:endParaRPr>
          </a:p>
        </p:txBody>
      </p:sp>
    </p:spTree>
    <p:extLst>
      <p:ext uri="{BB962C8B-B14F-4D97-AF65-F5344CB8AC3E}">
        <p14:creationId xmlns:p14="http://schemas.microsoft.com/office/powerpoint/2010/main" val="287184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297;p36" title="&lt;h2&gt;">
            <a:extLst>
              <a:ext uri="{FF2B5EF4-FFF2-40B4-BE49-F238E27FC236}">
                <a16:creationId xmlns:a16="http://schemas.microsoft.com/office/drawing/2014/main" id="{B760DE57-47E7-FAD0-9909-751F3466DB5C}"/>
              </a:ext>
            </a:extLst>
          </p:cNvPr>
          <p:cNvSpPr txBox="1">
            <a:spLocks noGrp="1"/>
          </p:cNvSpPr>
          <p:nvPr>
            <p:ph type="title"/>
          </p:nvPr>
        </p:nvSpPr>
        <p:spPr>
          <a:xfrm>
            <a:off x="631672" y="815008"/>
            <a:ext cx="10928651" cy="675953"/>
          </a:xfrm>
          <a:prstGeom prst="rect">
            <a:avLst/>
          </a:prstGeom>
          <a:noFill/>
          <a:ln>
            <a:noFill/>
          </a:ln>
        </p:spPr>
        <p:txBody>
          <a:bodyPr spcFirstLastPara="1" vert="horz" wrap="square" lIns="0" tIns="0" rIns="91425" bIns="91425" rtlCol="0" anchor="ctr" anchorCtr="0">
            <a:noAutofit/>
          </a:bodyPr>
          <a:lstStyle/>
          <a:p>
            <a:pPr>
              <a:lnSpc>
                <a:spcPct val="100000"/>
              </a:lnSpc>
            </a:pPr>
            <a:r>
              <a:rPr lang="en-GB" b="1" dirty="0"/>
              <a:t>Structure of the talk</a:t>
            </a:r>
            <a:endParaRPr b="1" dirty="0"/>
          </a:p>
        </p:txBody>
      </p:sp>
      <p:sp>
        <p:nvSpPr>
          <p:cNvPr id="2" name="Google Shape;297;p36" title="&lt;h2&gt;">
            <a:extLst>
              <a:ext uri="{FF2B5EF4-FFF2-40B4-BE49-F238E27FC236}">
                <a16:creationId xmlns:a16="http://schemas.microsoft.com/office/drawing/2014/main" id="{97F19091-0073-7311-C850-234A553A4DCA}"/>
              </a:ext>
            </a:extLst>
          </p:cNvPr>
          <p:cNvSpPr txBox="1">
            <a:spLocks/>
          </p:cNvSpPr>
          <p:nvPr/>
        </p:nvSpPr>
        <p:spPr>
          <a:xfrm>
            <a:off x="631672" y="1964633"/>
            <a:ext cx="10928651" cy="4277140"/>
          </a:xfrm>
          <a:prstGeom prst="rect">
            <a:avLst/>
          </a:prstGeom>
          <a:noFill/>
          <a:ln>
            <a:noFill/>
          </a:ln>
        </p:spPr>
        <p:txBody>
          <a:bodyPr spcFirstLastPara="1" vert="horz" wrap="square" lIns="0" tIns="0" rIns="91425" bIns="91425" rtlCol="0" anchor="t" anchorCtr="0">
            <a:noAutofit/>
          </a:bodyPr>
          <a:lst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pPr marL="342900" indent="-342900">
              <a:lnSpc>
                <a:spcPct val="100000"/>
              </a:lnSpc>
              <a:buFont typeface="Arial" panose="020B0604020202020204" pitchFamily="34" charset="0"/>
              <a:buChar char="•"/>
            </a:pPr>
            <a:r>
              <a:rPr lang="en-GB" sz="2400" dirty="0">
                <a:effectLst/>
                <a:ea typeface="Calibri" panose="020F0502020204030204" pitchFamily="34" charset="0"/>
              </a:rPr>
              <a:t>context of the research: partners, participants, aims.</a:t>
            </a:r>
          </a:p>
          <a:p>
            <a:pPr marL="342900" indent="-342900">
              <a:lnSpc>
                <a:spcPct val="100000"/>
              </a:lnSpc>
              <a:buFont typeface="Arial" panose="020B0604020202020204" pitchFamily="34" charset="0"/>
              <a:buChar char="•"/>
            </a:pPr>
            <a:r>
              <a:rPr lang="en-GB" sz="2400" dirty="0">
                <a:effectLst/>
                <a:ea typeface="Calibri" panose="020F0502020204030204" pitchFamily="34" charset="0"/>
              </a:rPr>
              <a:t>data collection and analysis.</a:t>
            </a:r>
          </a:p>
          <a:p>
            <a:pPr marL="342900" indent="-342900">
              <a:lnSpc>
                <a:spcPct val="100000"/>
              </a:lnSpc>
              <a:buFont typeface="Arial" panose="020B0604020202020204" pitchFamily="34" charset="0"/>
              <a:buChar char="•"/>
            </a:pPr>
            <a:r>
              <a:rPr lang="en-GB" sz="2400" dirty="0">
                <a:effectLst/>
                <a:ea typeface="Calibri" panose="020F0502020204030204" pitchFamily="34" charset="0"/>
              </a:rPr>
              <a:t>findings. </a:t>
            </a:r>
          </a:p>
          <a:p>
            <a:pPr marL="342900" indent="-342900">
              <a:lnSpc>
                <a:spcPct val="100000"/>
              </a:lnSpc>
              <a:buFont typeface="Arial" panose="020B0604020202020204" pitchFamily="34" charset="0"/>
              <a:buChar char="•"/>
            </a:pPr>
            <a:r>
              <a:rPr lang="en-GB" sz="2400" dirty="0">
                <a:effectLst/>
                <a:ea typeface="Calibri" panose="020F0502020204030204" pitchFamily="34" charset="0"/>
              </a:rPr>
              <a:t>recommendations and their possible relevance to your work with your clients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marL="457200">
              <a:lnSpc>
                <a:spcPct val="100000"/>
              </a:lnSpc>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val="4251053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283CB985BCEF489A654FCE3531657F" ma:contentTypeVersion="10" ma:contentTypeDescription="Create a new document." ma:contentTypeScope="" ma:versionID="b095eb9345096a987cc9dfee035e2dc8">
  <xsd:schema xmlns:xsd="http://www.w3.org/2001/XMLSchema" xmlns:xs="http://www.w3.org/2001/XMLSchema" xmlns:p="http://schemas.microsoft.com/office/2006/metadata/properties" xmlns:ns2="dafeb0ad-13d5-4e0d-8144-31148812dcc0" targetNamespace="http://schemas.microsoft.com/office/2006/metadata/properties" ma:root="true" ma:fieldsID="5ac20758a2ef857f6a7839434d79fe1c" ns2:_="">
    <xsd:import namespace="dafeb0ad-13d5-4e0d-8144-31148812d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eb0ad-13d5-4e0d-8144-31148812d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68B76-580C-44E7-B729-275ED30F0A39}">
  <ds:schemaRefs>
    <ds:schemaRef ds:uri="dafeb0ad-13d5-4e0d-8144-31148812dcc0"/>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58926C5-E43B-4EB5-A494-FD4E32823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eb0ad-13d5-4e0d-8144-31148812d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44BCFF-F9A7-40BB-B6BE-9CEE638AD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3197</TotalTime>
  <Words>1459</Words>
  <Application>Microsoft Macintosh PowerPoint</Application>
  <PresentationFormat>Widescreen</PresentationFormat>
  <Paragraphs>104</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Symbol</vt:lpstr>
      <vt:lpstr>theinhardt-medium</vt:lpstr>
      <vt:lpstr>Times New Roman</vt:lpstr>
      <vt:lpstr>Office Theme</vt:lpstr>
      <vt:lpstr>‘The stories our clients tell us…’</vt:lpstr>
      <vt:lpstr>‘The stories our clients tell us…’: Perspectives for CAY on conversations with its diverse clients</vt:lpstr>
      <vt:lpstr>CAY: Research &amp; Campaigns (and the aim of this talk)</vt:lpstr>
      <vt:lpstr>Perspectives on stories: York St John University and Applied Linguistics</vt:lpstr>
      <vt:lpstr>Perspectives on stories: York St John University and Applied Linguistics</vt:lpstr>
      <vt:lpstr>PowerPoint Presentation</vt:lpstr>
      <vt:lpstr>A note on complex ‘problems’ and intersectionality</vt:lpstr>
      <vt:lpstr>The use of stories?</vt:lpstr>
      <vt:lpstr>Structure of the talk</vt:lpstr>
      <vt:lpstr>Context of the research: partners, participants, aims</vt:lpstr>
      <vt:lpstr>Data collection and analysis</vt:lpstr>
      <vt:lpstr>Wicaksono, R. and Zhurauskaya, D. (2020). York’s Hidden Stories: Interviews in Applied Linguistics. London: Palgrave Macmillan.</vt:lpstr>
      <vt:lpstr>PowerPoint Presentation</vt:lpstr>
      <vt:lpstr>Findings</vt:lpstr>
      <vt:lpstr>Our recommendations and their possible relevance</vt:lpstr>
      <vt:lpstr>Our recommendations and their possible relevance</vt:lpstr>
      <vt:lpstr>Our recommendations and their possible relevance</vt:lpstr>
      <vt:lpstr>Our recommendations and their possible relevance</vt:lpstr>
      <vt:lpstr>Our recommendations and their possible relevance</vt:lpstr>
      <vt:lpstr>Our recommendations and their possible relevance</vt:lpstr>
      <vt:lpstr>Conclusions??</vt:lpstr>
      <vt:lpstr>‘The stories our clients tell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Pittard</dc:creator>
  <cp:lastModifiedBy>Rachel Wicaksono (R.Wicaksono)</cp:lastModifiedBy>
  <cp:revision>12</cp:revision>
  <dcterms:created xsi:type="dcterms:W3CDTF">2020-12-09T10:28:07Z</dcterms:created>
  <dcterms:modified xsi:type="dcterms:W3CDTF">2024-10-23T21:03:21Z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0x010100E0283CB985BCEF489A654FCE3531657F</vt:lpwstr>
  </property>
</Properties>
</file>